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56" r:id="rId3"/>
    <p:sldId id="339" r:id="rId4"/>
    <p:sldId id="356" r:id="rId5"/>
    <p:sldId id="303" r:id="rId6"/>
    <p:sldId id="360" r:id="rId7"/>
    <p:sldId id="361" r:id="rId8"/>
    <p:sldId id="364" r:id="rId9"/>
    <p:sldId id="365" r:id="rId10"/>
    <p:sldId id="340" r:id="rId11"/>
    <p:sldId id="323" r:id="rId12"/>
    <p:sldId id="337" r:id="rId13"/>
    <p:sldId id="324" r:id="rId14"/>
    <p:sldId id="342" r:id="rId15"/>
    <p:sldId id="343" r:id="rId16"/>
    <p:sldId id="344" r:id="rId17"/>
    <p:sldId id="345" r:id="rId18"/>
    <p:sldId id="346" r:id="rId19"/>
    <p:sldId id="347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FDD"/>
    <a:srgbClr val="FF5B59"/>
    <a:srgbClr val="FF3C37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353" autoAdjust="0"/>
  </p:normalViewPr>
  <p:slideViewPr>
    <p:cSldViewPr snapToGrid="0">
      <p:cViewPr varScale="1">
        <p:scale>
          <a:sx n="70" d="100"/>
          <a:sy n="70" d="100"/>
        </p:scale>
        <p:origin x="38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22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70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5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E3D8AC-D929-4E36-A17A-116D7B0BAB04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8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34" name="矩形 32"/>
          <p:cNvSpPr/>
          <p:nvPr/>
        </p:nvSpPr>
        <p:spPr>
          <a:xfrm>
            <a:off x="6535691" y="5866261"/>
            <a:ext cx="4761791" cy="946150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  <a:gd name="connsiteX0" fmla="*/ 372862 w 3643667"/>
              <a:gd name="connsiteY0" fmla="*/ 71022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372862 w 3643667"/>
              <a:gd name="connsiteY4" fmla="*/ 71022 h 1305048"/>
              <a:gd name="connsiteX0" fmla="*/ 745724 w 3643667"/>
              <a:gd name="connsiteY0" fmla="*/ 124288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745724 w 3643667"/>
              <a:gd name="connsiteY4" fmla="*/ 124288 h 1305048"/>
              <a:gd name="connsiteX0" fmla="*/ 816745 w 3643667"/>
              <a:gd name="connsiteY0" fmla="*/ 213065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816745 w 3643667"/>
              <a:gd name="connsiteY4" fmla="*/ 213065 h 1305048"/>
              <a:gd name="connsiteX0" fmla="*/ 994299 w 3643667"/>
              <a:gd name="connsiteY0" fmla="*/ 204187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994299 w 3643667"/>
              <a:gd name="connsiteY4" fmla="*/ 204187 h 1305048"/>
              <a:gd name="connsiteX0" fmla="*/ 994299 w 3723566"/>
              <a:gd name="connsiteY0" fmla="*/ 292964 h 1393825"/>
              <a:gd name="connsiteX1" fmla="*/ 3723566 w 3723566"/>
              <a:gd name="connsiteY1" fmla="*/ 0 h 1393825"/>
              <a:gd name="connsiteX2" fmla="*/ 2702634 w 3723566"/>
              <a:gd name="connsiteY2" fmla="*/ 1109739 h 1393825"/>
              <a:gd name="connsiteX3" fmla="*/ 0 w 3723566"/>
              <a:gd name="connsiteY3" fmla="*/ 1393825 h 1393825"/>
              <a:gd name="connsiteX4" fmla="*/ 994299 w 3723566"/>
              <a:gd name="connsiteY4" fmla="*/ 292964 h 1393825"/>
              <a:gd name="connsiteX0" fmla="*/ 3308874 w 6038141"/>
              <a:gd name="connsiteY0" fmla="*/ 292964 h 1109739"/>
              <a:gd name="connsiteX1" fmla="*/ 6038141 w 6038141"/>
              <a:gd name="connsiteY1" fmla="*/ 0 h 1109739"/>
              <a:gd name="connsiteX2" fmla="*/ 5017209 w 6038141"/>
              <a:gd name="connsiteY2" fmla="*/ 1109739 h 1109739"/>
              <a:gd name="connsiteX3" fmla="*/ 0 w 6038141"/>
              <a:gd name="connsiteY3" fmla="*/ 965200 h 1109739"/>
              <a:gd name="connsiteX4" fmla="*/ 3308874 w 6038141"/>
              <a:gd name="connsiteY4" fmla="*/ 292964 h 1109739"/>
              <a:gd name="connsiteX0" fmla="*/ 3308874 w 6038141"/>
              <a:gd name="connsiteY0" fmla="*/ 292964 h 965200"/>
              <a:gd name="connsiteX1" fmla="*/ 6038141 w 6038141"/>
              <a:gd name="connsiteY1" fmla="*/ 0 h 965200"/>
              <a:gd name="connsiteX2" fmla="*/ 0 w 6038141"/>
              <a:gd name="connsiteY2" fmla="*/ 965200 h 965200"/>
              <a:gd name="connsiteX3" fmla="*/ 3308874 w 6038141"/>
              <a:gd name="connsiteY3" fmla="*/ 292964 h 965200"/>
              <a:gd name="connsiteX0" fmla="*/ 2032524 w 4761791"/>
              <a:gd name="connsiteY0" fmla="*/ 292964 h 946150"/>
              <a:gd name="connsiteX1" fmla="*/ 4761791 w 4761791"/>
              <a:gd name="connsiteY1" fmla="*/ 0 h 946150"/>
              <a:gd name="connsiteX2" fmla="*/ 0 w 4761791"/>
              <a:gd name="connsiteY2" fmla="*/ 946150 h 946150"/>
              <a:gd name="connsiteX3" fmla="*/ 2032524 w 4761791"/>
              <a:gd name="connsiteY3" fmla="*/ 29296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1791" h="946150">
                <a:moveTo>
                  <a:pt x="2032524" y="292964"/>
                </a:moveTo>
                <a:lnTo>
                  <a:pt x="4761791" y="0"/>
                </a:lnTo>
                <a:lnTo>
                  <a:pt x="0" y="946150"/>
                </a:lnTo>
                <a:lnTo>
                  <a:pt x="2032524" y="292964"/>
                </a:lnTo>
                <a:close/>
              </a:path>
            </a:pathLst>
          </a:cu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49700" y="1466850"/>
            <a:ext cx="8242300" cy="3400425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94800" y="1466850"/>
            <a:ext cx="2995244" cy="340042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79643" y="2931942"/>
            <a:ext cx="479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五组</a:t>
            </a:r>
            <a:r>
              <a:rPr lang="zh-CN" altLang="en-US" sz="36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第十二周</a:t>
            </a:r>
            <a:r>
              <a:rPr lang="zh-CN" altLang="en-US" sz="36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小组汇报</a:t>
            </a:r>
          </a:p>
        </p:txBody>
      </p:sp>
      <p:sp>
        <p:nvSpPr>
          <p:cNvPr id="26" name="TextBox 34"/>
          <p:cNvSpPr txBox="1"/>
          <p:nvPr/>
        </p:nvSpPr>
        <p:spPr>
          <a:xfrm>
            <a:off x="10261982" y="2159539"/>
            <a:ext cx="139661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第五组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0245641" y="2820911"/>
            <a:ext cx="13966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支良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孙羽茜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姜</a:t>
            </a: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春晓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谭淞耀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305300" y="271725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305300" y="379040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949700" y="4867275"/>
            <a:ext cx="8242300" cy="1305048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1305048">
                <a:moveTo>
                  <a:pt x="0" y="0"/>
                </a:moveTo>
                <a:lnTo>
                  <a:pt x="8242300" y="0"/>
                </a:lnTo>
                <a:lnTo>
                  <a:pt x="7301267" y="1020962"/>
                </a:lnTo>
                <a:lnTo>
                  <a:pt x="4598633" y="1305048"/>
                </a:lnTo>
                <a:lnTo>
                  <a:pt x="0" y="0"/>
                </a:lnTo>
                <a:close/>
              </a:path>
            </a:pathLst>
          </a:custGeom>
          <a:solidFill>
            <a:srgbClr val="1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490030" y="2225614"/>
            <a:ext cx="655271" cy="606514"/>
            <a:chOff x="385338" y="2302387"/>
            <a:chExt cx="995227" cy="921175"/>
          </a:xfrm>
        </p:grpSpPr>
        <p:sp>
          <p:nvSpPr>
            <p:cNvPr id="2" name="菱形 1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400431" y="3639828"/>
            <a:ext cx="813169" cy="555009"/>
            <a:chOff x="-1129498" y="1162050"/>
            <a:chExt cx="1400826" cy="956101"/>
          </a:xfrm>
        </p:grpSpPr>
        <p:sp>
          <p:nvSpPr>
            <p:cNvPr id="22" name="椭圆 21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71297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3488924" cy="748313"/>
            <a:chOff x="266330" y="379151"/>
            <a:chExt cx="3488924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商业模式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34389" y="1331494"/>
            <a:ext cx="108590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技术模式产生商业模式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未来，结合了</a:t>
            </a:r>
            <a:r>
              <a:rPr lang="en-US" altLang="zh-CN" sz="2000" dirty="0" smtClean="0">
                <a:solidFill>
                  <a:schemeClr val="bg1"/>
                </a:solidFill>
              </a:rPr>
              <a:t>SLAM</a:t>
            </a:r>
            <a:r>
              <a:rPr lang="zh-CN" altLang="en-US" sz="2000" dirty="0" smtClean="0">
                <a:solidFill>
                  <a:schemeClr val="bg1"/>
                </a:solidFill>
              </a:rPr>
              <a:t>技术与人工智能技术，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设备将更具有智慧，这将拓宽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的应用场景。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根据不同的用户特征（性别、年龄等）以及用户习惯（如手势捕捉视线捕捉的习惯），进行不同的图像反馈，可以给予用户更为个性化的体验。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根据</a:t>
            </a:r>
            <a:r>
              <a:rPr lang="zh-CN" altLang="en-US" sz="2000" dirty="0" smtClean="0">
                <a:solidFill>
                  <a:schemeClr val="bg1"/>
                </a:solidFill>
              </a:rPr>
              <a:t>之前的调研，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的主要商业模式是硬件销售，而让某一台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设备成为最适合你的设备正是结合深度学习可以做到的事。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同样的，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电子商务和广告业务是目前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技术排名第二第三的商业模式，深度学习可以优化电子商务体验，通过数据分析处理达到最佳广告效果等。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甚至和</a:t>
            </a:r>
            <a:r>
              <a:rPr lang="en-US" altLang="zh-CN" sz="2000" dirty="0" smtClean="0">
                <a:solidFill>
                  <a:schemeClr val="bg1"/>
                </a:solidFill>
              </a:rPr>
              <a:t>Neural-art</a:t>
            </a:r>
            <a:r>
              <a:rPr lang="zh-CN" altLang="en-US" sz="2000" dirty="0" smtClean="0">
                <a:solidFill>
                  <a:schemeClr val="bg1"/>
                </a:solidFill>
              </a:rPr>
              <a:t>结合，带来新的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应用。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6330" y="408927"/>
            <a:ext cx="5487126" cy="710214"/>
            <a:chOff x="266330" y="417250"/>
            <a:chExt cx="3488924" cy="710214"/>
          </a:xfrm>
        </p:grpSpPr>
        <p:sp>
          <p:nvSpPr>
            <p:cNvPr id="15" name="平行四边形 14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8934" y="508419"/>
              <a:ext cx="3313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深度学习介入带来的新商业模式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>
            <a:off x="5867642" y="41725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6466953" y="41725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24" y="4450197"/>
            <a:ext cx="3683000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1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38934" y="508419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深度学习运用于交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12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3991" y="1642951"/>
            <a:ext cx="6653982" cy="3742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470749" y="1422663"/>
            <a:ext cx="45218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这一系列照片展示了由普渡大学</a:t>
            </a:r>
            <a:r>
              <a:rPr lang="en-US" altLang="zh-CN" sz="2000" dirty="0">
                <a:solidFill>
                  <a:schemeClr val="bg1"/>
                </a:solidFill>
              </a:rPr>
              <a:t>C</a:t>
            </a:r>
            <a:r>
              <a:rPr lang="zh-CN" altLang="en-US" sz="2000" dirty="0">
                <a:solidFill>
                  <a:schemeClr val="bg1"/>
                </a:solidFill>
              </a:rPr>
              <a:t>设计实验室的研究人员开发的一种称为</a:t>
            </a:r>
            <a:r>
              <a:rPr lang="en-US" altLang="zh-CN" sz="2000" dirty="0" err="1">
                <a:solidFill>
                  <a:schemeClr val="bg1"/>
                </a:solidFill>
              </a:rPr>
              <a:t>DeepHand</a:t>
            </a:r>
            <a:r>
              <a:rPr lang="zh-CN" altLang="en-US" sz="2000" dirty="0">
                <a:solidFill>
                  <a:schemeClr val="bg1"/>
                </a:solidFill>
              </a:rPr>
              <a:t>的新系统的使用。它能够“深入的学习”来理解手部关节角度和扭曲的</a:t>
            </a:r>
            <a:r>
              <a:rPr lang="zh-CN" altLang="en-US" sz="2000" dirty="0" smtClean="0">
                <a:solidFill>
                  <a:schemeClr val="bg1"/>
                </a:solidFill>
              </a:rPr>
              <a:t>复杂性。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它沉浸式的交互情境要求系统</a:t>
            </a:r>
            <a:r>
              <a:rPr lang="zh-CN" altLang="en-US" sz="2000" dirty="0">
                <a:solidFill>
                  <a:schemeClr val="bg1"/>
                </a:solidFill>
              </a:rPr>
              <a:t>都必须能够看到和解释用户的手在做什么。“如果你的手不能和虚拟世界互动，你什么都做不了。这就是为什么双手如此重要。“</a:t>
            </a:r>
          </a:p>
          <a:p>
            <a:r>
              <a:rPr lang="en-US" altLang="zh-CN" sz="2000" dirty="0" err="1" smtClean="0">
                <a:solidFill>
                  <a:schemeClr val="bg1"/>
                </a:solidFill>
              </a:rPr>
              <a:t>DeepHand</a:t>
            </a:r>
            <a:r>
              <a:rPr lang="zh-CN" altLang="en-US" sz="2000" dirty="0" smtClean="0">
                <a:solidFill>
                  <a:schemeClr val="bg1"/>
                </a:solidFill>
              </a:rPr>
              <a:t>使用</a:t>
            </a:r>
            <a:r>
              <a:rPr lang="zh-CN" altLang="en-US" sz="2000" dirty="0">
                <a:solidFill>
                  <a:schemeClr val="bg1"/>
                </a:solidFill>
              </a:rPr>
              <a:t>模仿人类大脑的“卷积神经网络”，并且能够“深度学习”来理解手关节角度和扭曲的复杂性。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它知道</a:t>
            </a:r>
            <a:r>
              <a:rPr lang="zh-CN" altLang="en-US" sz="2000" dirty="0">
                <a:solidFill>
                  <a:schemeClr val="bg1"/>
                </a:solidFill>
              </a:rPr>
              <a:t>你的手在哪里，手指的位置以及手和手指的所有动作。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6330" y="417250"/>
            <a:ext cx="5487126" cy="710214"/>
            <a:chOff x="266330" y="417250"/>
            <a:chExt cx="3488924" cy="710214"/>
          </a:xfrm>
        </p:grpSpPr>
        <p:sp>
          <p:nvSpPr>
            <p:cNvPr id="15" name="平行四边形 14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8934" y="508419"/>
              <a:ext cx="3313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深度学习介入带来的新交互方式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>
            <a:off x="5867642" y="41725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6466953" y="41725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4495" y="5580389"/>
            <a:ext cx="80329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新的交互方式：</a:t>
            </a:r>
            <a:r>
              <a:rPr lang="zh-CN" altLang="en-US" dirty="0">
                <a:solidFill>
                  <a:schemeClr val="accent2"/>
                </a:solidFill>
              </a:rPr>
              <a:t>空间用户</a:t>
            </a:r>
            <a:r>
              <a:rPr lang="zh-CN" altLang="en-US" dirty="0" smtClean="0">
                <a:solidFill>
                  <a:schemeClr val="accent2"/>
                </a:solidFill>
              </a:rPr>
              <a:t>界面    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algn="r"/>
            <a:r>
              <a:rPr lang="zh-CN" altLang="en-US" dirty="0" smtClean="0">
                <a:solidFill>
                  <a:schemeClr val="bg1"/>
                </a:solidFill>
              </a:rPr>
              <a:t>同时这样的手势</a:t>
            </a:r>
            <a:r>
              <a:rPr lang="zh-CN" altLang="en-US" dirty="0">
                <a:solidFill>
                  <a:schemeClr val="bg1"/>
                </a:solidFill>
              </a:rPr>
              <a:t>识别具有捕捉精度高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r"/>
            <a:r>
              <a:rPr lang="zh-CN" altLang="en-US" dirty="0" smtClean="0">
                <a:solidFill>
                  <a:schemeClr val="bg1"/>
                </a:solidFill>
              </a:rPr>
              <a:t>响应</a:t>
            </a:r>
            <a:r>
              <a:rPr lang="zh-CN" altLang="en-US" dirty="0">
                <a:solidFill>
                  <a:schemeClr val="bg1"/>
                </a:solidFill>
              </a:rPr>
              <a:t>速度快，灵敏度高</a:t>
            </a:r>
            <a:r>
              <a:rPr lang="zh-CN" altLang="en-US" dirty="0" smtClean="0">
                <a:solidFill>
                  <a:schemeClr val="bg1"/>
                </a:solidFill>
              </a:rPr>
              <a:t>，可以</a:t>
            </a:r>
            <a:r>
              <a:rPr lang="zh-CN" altLang="en-US" dirty="0">
                <a:solidFill>
                  <a:schemeClr val="bg1"/>
                </a:solidFill>
              </a:rPr>
              <a:t>不受环境光线强弱影响，室内室外都可以使用。</a:t>
            </a:r>
          </a:p>
        </p:txBody>
      </p:sp>
    </p:spTree>
    <p:extLst>
      <p:ext uri="{BB962C8B-B14F-4D97-AF65-F5344CB8AC3E}">
        <p14:creationId xmlns:p14="http://schemas.microsoft.com/office/powerpoint/2010/main" val="21123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3488924" cy="748313"/>
            <a:chOff x="266330" y="379151"/>
            <a:chExt cx="3488924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技术硬件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20"/>
          <p:cNvGrpSpPr>
            <a:grpSpLocks/>
          </p:cNvGrpSpPr>
          <p:nvPr/>
        </p:nvGrpSpPr>
        <p:grpSpPr bwMode="auto">
          <a:xfrm>
            <a:off x="5147469" y="1570243"/>
            <a:ext cx="1897062" cy="1897062"/>
            <a:chOff x="4854966" y="1574162"/>
            <a:chExt cx="1897870" cy="1897870"/>
          </a:xfrm>
        </p:grpSpPr>
        <p:sp>
          <p:nvSpPr>
            <p:cNvPr id="15" name="泪滴形 14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1B6FD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35" b="0" i="0" u="none" strike="noStrike" kern="0" cap="none" spc="0" normalizeH="0" baseline="0" noProof="1">
                <a:ln>
                  <a:noFill/>
                </a:ln>
                <a:solidFill>
                  <a:srgbClr val="073E87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5635285" y="1769187"/>
              <a:ext cx="337232" cy="529201"/>
              <a:chOff x="8912226" y="6756324"/>
              <a:chExt cx="250825" cy="393606"/>
            </a:xfrm>
            <a:solidFill>
              <a:srgbClr val="9DA8B1"/>
            </a:solidFill>
          </p:grpSpPr>
          <p:sp>
            <p:nvSpPr>
              <p:cNvPr id="17" name="Freeform 550"/>
              <p:cNvSpPr/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rgbClr val="4584D3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lIns="162560" tIns="81280" rIns="162560" bIns="81280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535" b="0" i="0" u="none" strike="noStrike" kern="0" cap="none" spc="0" normalizeH="0" baseline="0" noProof="1">
                  <a:ln>
                    <a:noFill/>
                  </a:ln>
                  <a:solidFill>
                    <a:srgbClr val="073E87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551"/>
              <p:cNvSpPr/>
              <p:nvPr/>
            </p:nvSpPr>
            <p:spPr bwMode="auto">
              <a:xfrm>
                <a:off x="8977313" y="6756324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rgbClr val="4584D3"/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lIns="162560" tIns="81280" rIns="162560" bIns="81280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535" b="0" i="0" u="none" strike="noStrike" kern="0" cap="none" spc="0" normalizeH="0" baseline="0" noProof="1">
                  <a:ln>
                    <a:noFill/>
                  </a:ln>
                  <a:solidFill>
                    <a:srgbClr val="073E87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组合 31"/>
          <p:cNvGrpSpPr>
            <a:grpSpLocks/>
          </p:cNvGrpSpPr>
          <p:nvPr/>
        </p:nvGrpSpPr>
        <p:grpSpPr bwMode="auto">
          <a:xfrm rot="1440000">
            <a:off x="6738490" y="3677760"/>
            <a:ext cx="1876425" cy="1897063"/>
            <a:chOff x="6438262" y="3038866"/>
            <a:chExt cx="1897870" cy="1897870"/>
          </a:xfrm>
        </p:grpSpPr>
        <p:sp>
          <p:nvSpPr>
            <p:cNvPr id="20" name="泪滴形 19"/>
            <p:cNvSpPr/>
            <p:nvPr/>
          </p:nvSpPr>
          <p:spPr>
            <a:xfrm rot="8100000" flipV="1">
              <a:off x="6437856" y="3039915"/>
              <a:ext cx="1897869" cy="1897870"/>
            </a:xfrm>
            <a:prstGeom prst="teardrop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584D3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35" b="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22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4584D3"/>
                </a:solidFill>
                <a:prstDash val="solid"/>
                <a:miter lim="800000"/>
              </a:ln>
              <a:effectLst/>
            </p:spPr>
            <p:txBody>
              <a:bodyPr lIns="162560" tIns="81280" rIns="162560" bIns="81280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535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584D3"/>
                </a:solidFill>
                <a:prstDash val="solid"/>
                <a:miter lim="800000"/>
              </a:ln>
              <a:effectLst/>
            </p:spPr>
            <p:txBody>
              <a:bodyPr lIns="162560" tIns="81280" rIns="162560" bIns="81280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535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584D3"/>
                </a:solidFill>
                <a:prstDash val="solid"/>
                <a:miter lim="800000"/>
              </a:ln>
              <a:effectLst/>
            </p:spPr>
            <p:txBody>
              <a:bodyPr lIns="162560" tIns="81280" rIns="162560" bIns="81280"/>
              <a:lstStyle/>
              <a:p>
                <a:pPr marL="0" marR="0" lvl="0" indent="0" defTabSz="9137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535" b="0" i="0" u="none" strike="noStrike" kern="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37"/>
          <p:cNvGrpSpPr>
            <a:grpSpLocks/>
          </p:cNvGrpSpPr>
          <p:nvPr/>
        </p:nvGrpSpPr>
        <p:grpSpPr bwMode="auto">
          <a:xfrm rot="-1620000">
            <a:off x="3621489" y="3738865"/>
            <a:ext cx="1898650" cy="1897062"/>
            <a:chOff x="3271670" y="3038866"/>
            <a:chExt cx="1897870" cy="1897870"/>
          </a:xfrm>
        </p:grpSpPr>
        <p:sp>
          <p:nvSpPr>
            <p:cNvPr id="26" name="泪滴形 25"/>
            <p:cNvSpPr/>
            <p:nvPr/>
          </p:nvSpPr>
          <p:spPr>
            <a:xfrm rot="13500000" flipH="1" flipV="1">
              <a:off x="3270603" y="3039213"/>
              <a:ext cx="1897870" cy="1897870"/>
            </a:xfrm>
            <a:prstGeom prst="teardrop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584D3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35" b="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7" name="Freeform 169"/>
            <p:cNvSpPr>
              <a:spLocks noChangeAspect="1"/>
            </p:cNvSpPr>
            <p:nvPr/>
          </p:nvSpPr>
          <p:spPr bwMode="auto">
            <a:xfrm>
              <a:off x="3482696" y="3715975"/>
              <a:ext cx="360215" cy="541568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rgbClr val="31B6FD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162560" tIns="81280" rIns="162560" bIns="81280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35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83237" y="2558984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处理芯片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201968" y="4377163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供电电池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899973" y="4377163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显示屏幕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85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30A1BA4E-14BC-4060-B743-ED9467E1F35F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8195" name="组合 1"/>
          <p:cNvGrpSpPr>
            <a:grpSpLocks/>
          </p:cNvGrpSpPr>
          <p:nvPr/>
        </p:nvGrpSpPr>
        <p:grpSpPr bwMode="auto">
          <a:xfrm>
            <a:off x="266700" y="411163"/>
            <a:ext cx="3489325" cy="715962"/>
            <a:chOff x="266330" y="411301"/>
            <a:chExt cx="3488924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1177096A-D00D-438B-8BBD-85E702926383}"/>
                </a:ext>
              </a:extLst>
            </p:cNvPr>
            <p:cNvSpPr/>
            <p:nvPr/>
          </p:nvSpPr>
          <p:spPr>
            <a:xfrm>
              <a:off x="266330" y="417653"/>
              <a:ext cx="3488924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200" name="文本框 3"/>
            <p:cNvSpPr txBox="1">
              <a:spLocks noChangeArrowheads="1"/>
            </p:cNvSpPr>
            <p:nvPr/>
          </p:nvSpPr>
          <p:spPr bwMode="auto">
            <a:xfrm>
              <a:off x="781277" y="411301"/>
              <a:ext cx="235192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4000" b="1" smtClean="0">
                  <a:solidFill>
                    <a:srgbClr val="FFFFFF"/>
                  </a:solidFill>
                </a:rPr>
                <a:t>1.NVIDIA</a:t>
              </a: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DD877A62-FF53-4D25-ACEE-D33280BFAAFF}"/>
              </a:ext>
            </a:extLst>
          </p:cNvPr>
          <p:cNvSpPr/>
          <p:nvPr/>
        </p:nvSpPr>
        <p:spPr>
          <a:xfrm>
            <a:off x="3756025" y="414338"/>
            <a:ext cx="598488" cy="711200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1AEF1D6B-79EF-4DAA-A84E-ED1717D49A55}"/>
              </a:ext>
            </a:extLst>
          </p:cNvPr>
          <p:cNvSpPr/>
          <p:nvPr/>
        </p:nvSpPr>
        <p:spPr>
          <a:xfrm>
            <a:off x="4354513" y="414338"/>
            <a:ext cx="442912" cy="711200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98" name="文本框 4"/>
          <p:cNvSpPr txBox="1">
            <a:spLocks noChangeArrowheads="1"/>
          </p:cNvSpPr>
          <p:nvPr/>
        </p:nvSpPr>
        <p:spPr bwMode="auto">
          <a:xfrm>
            <a:off x="862013" y="1473200"/>
            <a:ext cx="10364787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smtClean="0">
                <a:solidFill>
                  <a:srgbClr val="FFFFFF"/>
                </a:solidFill>
              </a:rPr>
              <a:t>在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旗舰产品</a:t>
            </a:r>
            <a:r>
              <a:rPr kumimoji="0" lang="en-US" altLang="zh-CN" sz="2000" smtClean="0">
                <a:solidFill>
                  <a:srgbClr val="FFFFFF"/>
                </a:solidFill>
              </a:rPr>
              <a:t>Oculus Rift</a:t>
            </a:r>
            <a:r>
              <a:rPr kumimoji="0" lang="zh-CN" altLang="en-US" sz="2000" smtClean="0">
                <a:solidFill>
                  <a:srgbClr val="FFFFFF"/>
                </a:solidFill>
              </a:rPr>
              <a:t>显卡配置中，</a:t>
            </a:r>
            <a:r>
              <a:rPr kumimoji="0" lang="en-US" altLang="zh-CN" sz="2000" smtClean="0">
                <a:solidFill>
                  <a:srgbClr val="FFFFFF"/>
                </a:solidFill>
              </a:rPr>
              <a:t>Oculus</a:t>
            </a:r>
            <a:r>
              <a:rPr kumimoji="0" lang="zh-CN" altLang="en-US" sz="2000" smtClean="0">
                <a:solidFill>
                  <a:srgbClr val="FFFFFF"/>
                </a:solidFill>
              </a:rPr>
              <a:t>团队推荐配置</a:t>
            </a:r>
            <a:r>
              <a:rPr kumimoji="0" lang="en-US" altLang="zh-CN" sz="2000" smtClean="0">
                <a:solidFill>
                  <a:srgbClr val="FFFFFF"/>
                </a:solidFill>
              </a:rPr>
              <a:t>Nvidia GTX 970/AMD R9 290</a:t>
            </a:r>
            <a:r>
              <a:rPr kumimoji="0" lang="zh-CN" altLang="en-US" sz="2000" smtClean="0">
                <a:solidFill>
                  <a:srgbClr val="FFFFFF"/>
                </a:solidFill>
              </a:rPr>
              <a:t>级别或者更高的显卡，该两款显卡都</a:t>
            </a:r>
            <a:r>
              <a:rPr kumimoji="0" lang="en-US" altLang="zh-CN" sz="2000" smtClean="0">
                <a:solidFill>
                  <a:srgbClr val="FFFFFF"/>
                </a:solidFill>
              </a:rPr>
              <a:t>NVIDIA</a:t>
            </a:r>
            <a:r>
              <a:rPr kumimoji="0" lang="zh-CN" altLang="en-US" sz="2000" smtClean="0">
                <a:solidFill>
                  <a:srgbClr val="FFFFFF"/>
                </a:solidFill>
              </a:rPr>
              <a:t>和</a:t>
            </a:r>
            <a:r>
              <a:rPr kumimoji="0" lang="en-US" altLang="zh-CN" sz="2000" smtClean="0">
                <a:solidFill>
                  <a:srgbClr val="FFFFFF"/>
                </a:solidFill>
              </a:rPr>
              <a:t>AMD</a:t>
            </a:r>
            <a:r>
              <a:rPr kumimoji="0" lang="zh-CN" altLang="en-US" sz="2000" smtClean="0">
                <a:solidFill>
                  <a:srgbClr val="FFFFFF"/>
                </a:solidFill>
              </a:rPr>
              <a:t>各自厂商的高端产品。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smtClean="0">
                <a:solidFill>
                  <a:srgbClr val="FFFFFF"/>
                </a:solidFill>
              </a:rPr>
              <a:t>2015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年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11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月份，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NVIDIA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发布了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Gameworks VR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（面向游戏开发人员）及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DesignWorks VR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（面向设计人员）两种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开发工具。</a:t>
            </a:r>
            <a:r>
              <a:rPr kumimoji="0" lang="zh-CN" altLang="en-US" sz="2000" smtClean="0">
                <a:solidFill>
                  <a:srgbClr val="FFFFFF"/>
                </a:solidFill>
              </a:rPr>
              <a:t>用以降低延时率，加快立体渲染性能，从而提升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沉浸体验。</a:t>
            </a:r>
          </a:p>
        </p:txBody>
      </p:sp>
    </p:spTree>
    <p:extLst>
      <p:ext uri="{BB962C8B-B14F-4D97-AF65-F5344CB8AC3E}">
        <p14:creationId xmlns:p14="http://schemas.microsoft.com/office/powerpoint/2010/main" val="32664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B3FEC215-177E-4180-8D9E-CD1C4921278F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9219" name="组合 1"/>
          <p:cNvGrpSpPr>
            <a:grpSpLocks/>
          </p:cNvGrpSpPr>
          <p:nvPr/>
        </p:nvGrpSpPr>
        <p:grpSpPr bwMode="auto">
          <a:xfrm>
            <a:off x="266700" y="411163"/>
            <a:ext cx="3489325" cy="715962"/>
            <a:chOff x="266330" y="411301"/>
            <a:chExt cx="3488924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BC22B390-FD41-4E42-8669-B1D81B734E73}"/>
                </a:ext>
              </a:extLst>
            </p:cNvPr>
            <p:cNvSpPr/>
            <p:nvPr/>
          </p:nvSpPr>
          <p:spPr>
            <a:xfrm>
              <a:off x="266330" y="417653"/>
              <a:ext cx="3488924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225" name="文本框 3"/>
            <p:cNvSpPr txBox="1">
              <a:spLocks noChangeArrowheads="1"/>
            </p:cNvSpPr>
            <p:nvPr/>
          </p:nvSpPr>
          <p:spPr bwMode="auto">
            <a:xfrm>
              <a:off x="781277" y="411301"/>
              <a:ext cx="235192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4000" b="1" smtClean="0">
                  <a:solidFill>
                    <a:srgbClr val="FFFFFF"/>
                  </a:solidFill>
                </a:rPr>
                <a:t>1.NVIDIA</a:t>
              </a: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3C32A5A7-2CB3-4982-BF3B-323EE89F6D14}"/>
              </a:ext>
            </a:extLst>
          </p:cNvPr>
          <p:cNvSpPr/>
          <p:nvPr/>
        </p:nvSpPr>
        <p:spPr>
          <a:xfrm>
            <a:off x="3756025" y="414338"/>
            <a:ext cx="598488" cy="711200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06416318-1E0D-4FDD-B7AB-62791FFCC581}"/>
              </a:ext>
            </a:extLst>
          </p:cNvPr>
          <p:cNvSpPr/>
          <p:nvPr/>
        </p:nvSpPr>
        <p:spPr>
          <a:xfrm>
            <a:off x="4354513" y="414338"/>
            <a:ext cx="442912" cy="711200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22" name="文本框 4"/>
          <p:cNvSpPr txBox="1">
            <a:spLocks noChangeArrowheads="1"/>
          </p:cNvSpPr>
          <p:nvPr/>
        </p:nvSpPr>
        <p:spPr bwMode="auto">
          <a:xfrm>
            <a:off x="476250" y="1489075"/>
            <a:ext cx="51181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dirty="0" smtClean="0">
                <a:solidFill>
                  <a:srgbClr val="FFFFFF"/>
                </a:solidFill>
              </a:rPr>
              <a:t>NVIDIA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的</a:t>
            </a:r>
            <a:r>
              <a:rPr kumimoji="0" lang="en-US" altLang="zh-TW" sz="2000" dirty="0" err="1" smtClean="0">
                <a:solidFill>
                  <a:srgbClr val="FFFFFF"/>
                </a:solidFill>
              </a:rPr>
              <a:t>Gameworks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 VR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就是面向游戏开发者的，集成了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API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libraries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库文件以及其他能帮助开发者快速开发出支持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VR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头盔的功能。</a:t>
            </a:r>
            <a:r>
              <a:rPr kumimoji="0" lang="en-US" altLang="zh-TW" sz="2000" dirty="0" err="1" smtClean="0">
                <a:solidFill>
                  <a:srgbClr val="FFFFFF"/>
                </a:solidFill>
              </a:rPr>
              <a:t>Gameworks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 VR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支持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Multi-Res Shading (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多资源渲染）、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VR SLI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两大技术，对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VR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头盔应用来说还支持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Context Priority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（上下文有限）、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Direct Mode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（直接模式）、</a:t>
            </a:r>
            <a:r>
              <a:rPr kumimoji="0" lang="en-US" altLang="zh-TW" sz="2000" dirty="0" smtClean="0">
                <a:solidFill>
                  <a:srgbClr val="FFFFFF"/>
                </a:solidFill>
              </a:rPr>
              <a:t>Front Buffer Rendering</a:t>
            </a:r>
            <a:r>
              <a:rPr kumimoji="0" lang="zh-TW" altLang="en-US" sz="2000" dirty="0" smtClean="0">
                <a:solidFill>
                  <a:srgbClr val="FFFFFF"/>
                </a:solidFill>
              </a:rPr>
              <a:t>（前缓冲器渲染）等技术。</a:t>
            </a:r>
            <a:endParaRPr kumimoji="0" lang="en-US" altLang="zh-TW" sz="2000" dirty="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TW" sz="2000" dirty="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i="1" dirty="0" smtClean="0">
                <a:solidFill>
                  <a:srgbClr val="FFFFFF"/>
                </a:solidFill>
              </a:rPr>
              <a:t>NVIDIA </a:t>
            </a:r>
            <a:r>
              <a:rPr kumimoji="0" lang="en-US" altLang="zh-CN" sz="2000" i="1" dirty="0" err="1" smtClean="0">
                <a:solidFill>
                  <a:srgbClr val="FFFFFF"/>
                </a:solidFill>
              </a:rPr>
              <a:t>Gameworks</a:t>
            </a:r>
            <a:r>
              <a:rPr kumimoji="0" lang="en-US" altLang="zh-CN" sz="2000" i="1" dirty="0" smtClean="0">
                <a:solidFill>
                  <a:srgbClr val="FFFFFF"/>
                </a:solidFill>
              </a:rPr>
              <a:t> VR</a:t>
            </a:r>
            <a:r>
              <a:rPr kumimoji="0" lang="zh-CN" altLang="en-US" sz="2000" dirty="0" smtClean="0">
                <a:solidFill>
                  <a:srgbClr val="FFFFFF"/>
                </a:solidFill>
              </a:rPr>
              <a:t>主要技术→：</a:t>
            </a:r>
            <a:endParaRPr kumimoji="0" lang="en-US" altLang="zh-CN" sz="2000" dirty="0" smtClean="0">
              <a:solidFill>
                <a:srgbClr val="FFFFFF"/>
              </a:solidFill>
            </a:endParaRPr>
          </a:p>
        </p:txBody>
      </p:sp>
      <p:pic>
        <p:nvPicPr>
          <p:cNvPr id="9223" name="图片 7" descr="218bd3af606b3a2d712f24f7ce784bf6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2033588"/>
            <a:ext cx="584835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5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5F19071A-ECDA-4E83-A8A5-4006708EB575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0243" name="组合 1"/>
          <p:cNvGrpSpPr>
            <a:grpSpLocks/>
          </p:cNvGrpSpPr>
          <p:nvPr/>
        </p:nvGrpSpPr>
        <p:grpSpPr bwMode="auto">
          <a:xfrm>
            <a:off x="266700" y="411163"/>
            <a:ext cx="3489325" cy="715962"/>
            <a:chOff x="266330" y="411301"/>
            <a:chExt cx="3488924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720774F2-6FD4-4A0E-BA53-3748D1D6BDF3}"/>
                </a:ext>
              </a:extLst>
            </p:cNvPr>
            <p:cNvSpPr/>
            <p:nvPr/>
          </p:nvSpPr>
          <p:spPr>
            <a:xfrm>
              <a:off x="266330" y="417653"/>
              <a:ext cx="3488924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249" name="文本框 3"/>
            <p:cNvSpPr txBox="1">
              <a:spLocks noChangeArrowheads="1"/>
            </p:cNvSpPr>
            <p:nvPr/>
          </p:nvSpPr>
          <p:spPr bwMode="auto">
            <a:xfrm>
              <a:off x="781277" y="411301"/>
              <a:ext cx="184355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hr-HR" altLang="zh-CN" sz="4000" b="1" smtClean="0">
                  <a:solidFill>
                    <a:srgbClr val="FFFFFF"/>
                  </a:solidFill>
                </a:rPr>
                <a:t>2.AMD</a:t>
              </a:r>
              <a:endParaRPr kumimoji="0" lang="hr-HR" altLang="zh-CN" sz="40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C45C9F88-C8B4-4612-83BB-3542D59ED2AA}"/>
              </a:ext>
            </a:extLst>
          </p:cNvPr>
          <p:cNvSpPr/>
          <p:nvPr/>
        </p:nvSpPr>
        <p:spPr>
          <a:xfrm>
            <a:off x="3756025" y="414338"/>
            <a:ext cx="598488" cy="711200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8B5ECBC6-22E2-4BAB-87CB-132373511D0F}"/>
              </a:ext>
            </a:extLst>
          </p:cNvPr>
          <p:cNvSpPr/>
          <p:nvPr/>
        </p:nvSpPr>
        <p:spPr>
          <a:xfrm>
            <a:off x="4354513" y="414338"/>
            <a:ext cx="442912" cy="711200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46" name="文本框 4"/>
          <p:cNvSpPr txBox="1">
            <a:spLocks noChangeArrowheads="1"/>
          </p:cNvSpPr>
          <p:nvPr/>
        </p:nvSpPr>
        <p:spPr bwMode="auto">
          <a:xfrm>
            <a:off x="498475" y="1473200"/>
            <a:ext cx="3986213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smtClean="0">
                <a:solidFill>
                  <a:srgbClr val="FFFFFF"/>
                </a:solidFill>
              </a:rPr>
              <a:t>2015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年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9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月，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AMD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分拆的图形芯片部门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Radeon Technologies Group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，重点瞄准了游戏和虚拟现实领域的机会。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AMD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推出了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解决方案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——LiquidVR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，</a:t>
            </a:r>
            <a:r>
              <a:rPr kumimoji="0" lang="en-US" altLang="zh-CN" sz="2000" smtClean="0">
                <a:solidFill>
                  <a:srgbClr val="FFFFFF"/>
                </a:solidFill>
              </a:rPr>
              <a:t>LiquidVR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技术包含数据锁定、异步着色引擎、多</a:t>
            </a:r>
            <a:r>
              <a:rPr kumimoji="0" lang="en-US" altLang="zh-CN" sz="2000" smtClean="0">
                <a:solidFill>
                  <a:srgbClr val="FFFFFF"/>
                </a:solidFill>
              </a:rPr>
              <a:t>GPU</a:t>
            </a:r>
            <a:r>
              <a:rPr kumimoji="0" lang="zh-CN" altLang="en-US" sz="2000" smtClean="0">
                <a:solidFill>
                  <a:srgbClr val="FFFFFF"/>
                </a:solidFill>
              </a:rPr>
              <a:t>异步渲染、直连显示屏等全新功能，能够以更低的延迟来实现更优质的画面，提高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的沉浸体验。</a:t>
            </a: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zh-CN" sz="2000" i="1" smtClean="0">
                <a:solidFill>
                  <a:srgbClr val="FFFFFF"/>
                </a:solidFill>
              </a:rPr>
              <a:t>AMD LiquidVR</a:t>
            </a:r>
            <a:r>
              <a:rPr kumimoji="0" lang="zh-CN" altLang="fr-FR" sz="2000" smtClean="0">
                <a:solidFill>
                  <a:srgbClr val="FFFFFF"/>
                </a:solidFill>
              </a:rPr>
              <a:t>技术包含四大全新功能：</a:t>
            </a:r>
            <a:endParaRPr kumimoji="0" lang="fr-FR" altLang="zh-CN" sz="2000" smtClean="0">
              <a:solidFill>
                <a:srgbClr val="FFFFFF"/>
              </a:solidFill>
            </a:endParaRPr>
          </a:p>
        </p:txBody>
      </p:sp>
      <p:pic>
        <p:nvPicPr>
          <p:cNvPr id="10247" name="图片 8" descr="ce07dbcc5419b0132e5c5d8dd68883ce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414463"/>
            <a:ext cx="688657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BA3C0296-6D2E-4A98-BC7F-59A3C8E2577E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1267" name="组合 1"/>
          <p:cNvGrpSpPr>
            <a:grpSpLocks/>
          </p:cNvGrpSpPr>
          <p:nvPr/>
        </p:nvGrpSpPr>
        <p:grpSpPr bwMode="auto">
          <a:xfrm>
            <a:off x="266700" y="411163"/>
            <a:ext cx="3613150" cy="715962"/>
            <a:chOff x="266330" y="411301"/>
            <a:chExt cx="3613966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9F94A1FD-6C6C-4E99-9715-5B8E009D5F83}"/>
                </a:ext>
              </a:extLst>
            </p:cNvPr>
            <p:cNvSpPr/>
            <p:nvPr/>
          </p:nvSpPr>
          <p:spPr>
            <a:xfrm>
              <a:off x="266330" y="417653"/>
              <a:ext cx="3488526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274" name="文本框 3"/>
            <p:cNvSpPr txBox="1">
              <a:spLocks noChangeArrowheads="1"/>
            </p:cNvSpPr>
            <p:nvPr/>
          </p:nvSpPr>
          <p:spPr bwMode="auto">
            <a:xfrm>
              <a:off x="427602" y="411301"/>
              <a:ext cx="345269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4000" b="1" smtClean="0">
                  <a:solidFill>
                    <a:srgbClr val="FFFFFF"/>
                  </a:solidFill>
                </a:rPr>
                <a:t>3.Qualcomm</a:t>
              </a:r>
              <a:endParaRPr kumimoji="0" lang="en-US" altLang="zh-CN" sz="40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3411784F-7761-4181-B7EE-FA2C7046E38C}"/>
              </a:ext>
            </a:extLst>
          </p:cNvPr>
          <p:cNvSpPr/>
          <p:nvPr/>
        </p:nvSpPr>
        <p:spPr>
          <a:xfrm>
            <a:off x="3756025" y="414338"/>
            <a:ext cx="598488" cy="711200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D0CF5866-A709-4F6C-94E0-DE10939488DF}"/>
              </a:ext>
            </a:extLst>
          </p:cNvPr>
          <p:cNvSpPr/>
          <p:nvPr/>
        </p:nvSpPr>
        <p:spPr>
          <a:xfrm>
            <a:off x="4354513" y="414338"/>
            <a:ext cx="442912" cy="711200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70" name="文本框 4"/>
          <p:cNvSpPr txBox="1">
            <a:spLocks noChangeArrowheads="1"/>
          </p:cNvSpPr>
          <p:nvPr/>
        </p:nvSpPr>
        <p:spPr bwMode="auto">
          <a:xfrm>
            <a:off x="862013" y="1473200"/>
            <a:ext cx="4506912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smtClean="0">
                <a:solidFill>
                  <a:srgbClr val="FFFFFF"/>
                </a:solidFill>
              </a:rPr>
              <a:t>2015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年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12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月，高通发布了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Snapdragon 820 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。 该芯片是高通首款定制设计的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64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位四核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CPU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，内部集成了新一代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GPU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（型号为 </a:t>
            </a:r>
            <a:r>
              <a:rPr kumimoji="0" lang="en-US" altLang="zh-CN" sz="2000" b="1" smtClean="0">
                <a:solidFill>
                  <a:srgbClr val="FFFFFF"/>
                </a:solidFill>
              </a:rPr>
              <a:t>Adreno 530</a:t>
            </a:r>
            <a:r>
              <a:rPr kumimoji="0" lang="zh-CN" altLang="en-US" sz="2000" b="1" smtClean="0">
                <a:solidFill>
                  <a:srgbClr val="FFFFFF"/>
                </a:solidFill>
              </a:rPr>
              <a:t>）</a:t>
            </a:r>
            <a:r>
              <a:rPr kumimoji="0" lang="en-US" altLang="zh-CN" sz="2000" smtClean="0">
                <a:solidFill>
                  <a:srgbClr val="FFFFFF"/>
                </a:solidFill>
              </a:rPr>
              <a:t>,</a:t>
            </a:r>
            <a:r>
              <a:rPr kumimoji="0" lang="zh-CN" altLang="en-US" sz="2000" smtClean="0">
                <a:solidFill>
                  <a:srgbClr val="FFFFFF"/>
                </a:solidFill>
              </a:rPr>
              <a:t>能够呈现从立体摄像机实时拍摄的高清视频，能够识别图片和场景中超过</a:t>
            </a:r>
            <a:r>
              <a:rPr kumimoji="0" lang="en-US" altLang="zh-CN" sz="2000" smtClean="0">
                <a:solidFill>
                  <a:srgbClr val="FFFFFF"/>
                </a:solidFill>
              </a:rPr>
              <a:t>1000</a:t>
            </a:r>
            <a:r>
              <a:rPr kumimoji="0" lang="zh-CN" altLang="en-US" sz="2000" smtClean="0">
                <a:solidFill>
                  <a:srgbClr val="FFFFFF"/>
                </a:solidFill>
              </a:rPr>
              <a:t>种不同的类别，保证虚拟现实头盔内身临其境的体验再一次进化。</a:t>
            </a: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zh-CN" sz="2000" i="1" smtClean="0">
                <a:solidFill>
                  <a:srgbClr val="FFFFFF"/>
                </a:solidFill>
              </a:rPr>
              <a:t>Qualcomm Snapdragon 820</a:t>
            </a:r>
            <a:r>
              <a:rPr kumimoji="0" lang="zh-CN" altLang="it-IT" sz="2000" smtClean="0">
                <a:solidFill>
                  <a:srgbClr val="FFFFFF"/>
                </a:solidFill>
              </a:rPr>
              <a:t>拥有出色的视频处理能力：</a:t>
            </a: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i="1" smtClean="0">
                <a:solidFill>
                  <a:srgbClr val="FFFFFF"/>
                </a:solidFill>
              </a:rPr>
              <a:t>820</a:t>
            </a:r>
            <a:r>
              <a:rPr kumimoji="0" lang="zh-CN" altLang="en-US" sz="2000" smtClean="0">
                <a:solidFill>
                  <a:srgbClr val="FFFFFF"/>
                </a:solidFill>
              </a:rPr>
              <a:t>内部集成的</a:t>
            </a:r>
            <a:r>
              <a:rPr kumimoji="0" lang="en-US" altLang="zh-CN" sz="2000" i="1" smtClean="0">
                <a:solidFill>
                  <a:srgbClr val="FFFFFF"/>
                </a:solidFill>
              </a:rPr>
              <a:t>GPU</a:t>
            </a:r>
            <a:r>
              <a:rPr kumimoji="0" lang="zh-CN" altLang="en-US" sz="2000" smtClean="0">
                <a:solidFill>
                  <a:srgbClr val="FFFFFF"/>
                </a:solidFill>
              </a:rPr>
              <a:t>图像处理能力提升</a:t>
            </a:r>
            <a:r>
              <a:rPr kumimoji="0" lang="en-US" altLang="zh-CN" sz="2000" i="1" smtClean="0">
                <a:solidFill>
                  <a:srgbClr val="FFFFFF"/>
                </a:solidFill>
              </a:rPr>
              <a:t>40%</a:t>
            </a:r>
            <a:r>
              <a:rPr kumimoji="0" lang="zh-CN" altLang="en-US" sz="2000" smtClean="0">
                <a:solidFill>
                  <a:srgbClr val="FFFFFF"/>
                </a:solidFill>
              </a:rPr>
              <a:t>：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it-IT" altLang="zh-CN" sz="2000" smtClean="0">
              <a:solidFill>
                <a:srgbClr val="FFFFFF"/>
              </a:solidFill>
            </a:endParaRPr>
          </a:p>
        </p:txBody>
      </p:sp>
      <p:pic>
        <p:nvPicPr>
          <p:cNvPr id="11271" name="图片 8" descr="b30aae70e29bcaaa2d557fd3c9b87b87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25" y="3359150"/>
            <a:ext cx="52863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图片 9" descr="1117f5d8522676a512807301f18243a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09550"/>
            <a:ext cx="5316537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6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7A71646B-E5E7-4D4A-9A5E-3557C8B5B342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2291" name="组合 1"/>
          <p:cNvGrpSpPr>
            <a:grpSpLocks/>
          </p:cNvGrpSpPr>
          <p:nvPr/>
        </p:nvGrpSpPr>
        <p:grpSpPr bwMode="auto">
          <a:xfrm>
            <a:off x="266700" y="411163"/>
            <a:ext cx="3489325" cy="715962"/>
            <a:chOff x="266330" y="411301"/>
            <a:chExt cx="3488924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2AEFBAA4-FAB2-47E6-B924-0DA88BF38A94}"/>
                </a:ext>
              </a:extLst>
            </p:cNvPr>
            <p:cNvSpPr/>
            <p:nvPr/>
          </p:nvSpPr>
          <p:spPr>
            <a:xfrm>
              <a:off x="266330" y="417653"/>
              <a:ext cx="3488924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298" name="文本框 3"/>
            <p:cNvSpPr txBox="1">
              <a:spLocks noChangeArrowheads="1"/>
            </p:cNvSpPr>
            <p:nvPr/>
          </p:nvSpPr>
          <p:spPr bwMode="auto">
            <a:xfrm>
              <a:off x="427602" y="411301"/>
              <a:ext cx="17732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pl-PL" altLang="zh-CN" sz="4000" b="1" smtClean="0">
                  <a:solidFill>
                    <a:srgbClr val="FFFFFF"/>
                  </a:solidFill>
                </a:rPr>
                <a:t>4.ARM</a:t>
              </a:r>
              <a:endParaRPr kumimoji="0" lang="pl-PL" altLang="zh-CN" sz="40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" name="平行四边形 5">
            <a:extLst>
              <a:ext uri="{FF2B5EF4-FFF2-40B4-BE49-F238E27FC236}">
                <a16:creationId xmlns:a16="http://schemas.microsoft.com/office/drawing/2014/main" xmlns="" id="{19D6233E-C9F0-4ECB-BEA7-892D27961232}"/>
              </a:ext>
            </a:extLst>
          </p:cNvPr>
          <p:cNvSpPr/>
          <p:nvPr/>
        </p:nvSpPr>
        <p:spPr>
          <a:xfrm>
            <a:off x="3756025" y="414338"/>
            <a:ext cx="598488" cy="711200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295FBC16-414E-42ED-B1F9-85835FD9D216}"/>
              </a:ext>
            </a:extLst>
          </p:cNvPr>
          <p:cNvSpPr/>
          <p:nvPr/>
        </p:nvSpPr>
        <p:spPr>
          <a:xfrm>
            <a:off x="4354513" y="414338"/>
            <a:ext cx="442912" cy="711200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94" name="文本框 4"/>
          <p:cNvSpPr txBox="1">
            <a:spLocks noChangeArrowheads="1"/>
          </p:cNvSpPr>
          <p:nvPr/>
        </p:nvSpPr>
        <p:spPr bwMode="auto">
          <a:xfrm>
            <a:off x="862013" y="1473200"/>
            <a:ext cx="4506912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smtClean="0">
                <a:solidFill>
                  <a:srgbClr val="FFFFFF"/>
                </a:solidFill>
              </a:rPr>
              <a:t>说到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芯片厂商，不得不提到一个例外</a:t>
            </a:r>
            <a:r>
              <a:rPr kumimoji="0" lang="en-US" altLang="zh-CN" sz="2000" smtClean="0">
                <a:solidFill>
                  <a:srgbClr val="FFFFFF"/>
                </a:solidFill>
              </a:rPr>
              <a:t>——ARM</a:t>
            </a:r>
            <a:r>
              <a:rPr kumimoji="0" lang="zh-CN" altLang="en-US" sz="2000" smtClean="0">
                <a:solidFill>
                  <a:srgbClr val="FFFFFF"/>
                </a:solidFill>
              </a:rPr>
              <a:t>。与上面谈到的</a:t>
            </a:r>
            <a:r>
              <a:rPr kumimoji="0" lang="en-US" altLang="zh-CN" sz="2000" smtClean="0">
                <a:solidFill>
                  <a:srgbClr val="FFFFFF"/>
                </a:solidFill>
              </a:rPr>
              <a:t>NVIDIA</a:t>
            </a:r>
            <a:r>
              <a:rPr kumimoji="0" lang="zh-CN" altLang="en-US" sz="2000" smtClean="0">
                <a:solidFill>
                  <a:srgbClr val="FFFFFF"/>
                </a:solidFill>
              </a:rPr>
              <a:t>、</a:t>
            </a:r>
            <a:r>
              <a:rPr kumimoji="0" lang="en-US" altLang="zh-CN" sz="2000" smtClean="0">
                <a:solidFill>
                  <a:srgbClr val="FFFFFF"/>
                </a:solidFill>
              </a:rPr>
              <a:t>AMD</a:t>
            </a:r>
            <a:r>
              <a:rPr kumimoji="0" lang="zh-CN" altLang="en-US" sz="2000" smtClean="0">
                <a:solidFill>
                  <a:srgbClr val="FFFFFF"/>
                </a:solidFill>
              </a:rPr>
              <a:t>、</a:t>
            </a:r>
            <a:r>
              <a:rPr kumimoji="0" lang="en-US" altLang="zh-CN" sz="2000" smtClean="0">
                <a:solidFill>
                  <a:srgbClr val="FFFFFF"/>
                </a:solidFill>
              </a:rPr>
              <a:t>Qualcomm</a:t>
            </a:r>
            <a:r>
              <a:rPr kumimoji="0" lang="zh-CN" altLang="en-US" sz="2000" smtClean="0">
                <a:solidFill>
                  <a:srgbClr val="FFFFFF"/>
                </a:solidFill>
              </a:rPr>
              <a:t>不同的是，</a:t>
            </a:r>
            <a:r>
              <a:rPr kumimoji="0" lang="en-US" altLang="zh-CN" sz="2000" smtClean="0">
                <a:solidFill>
                  <a:srgbClr val="FFFFFF"/>
                </a:solidFill>
              </a:rPr>
              <a:t>ARM</a:t>
            </a:r>
            <a:r>
              <a:rPr kumimoji="0" lang="zh-CN" altLang="en-US" sz="2000" smtClean="0">
                <a:solidFill>
                  <a:srgbClr val="FFFFFF"/>
                </a:solidFill>
              </a:rPr>
              <a:t>不提供具体产品，而是提供整体技术架构方案。</a:t>
            </a:r>
            <a:r>
              <a:rPr kumimoji="0" lang="en-US" altLang="zh-CN" sz="2000" smtClean="0">
                <a:solidFill>
                  <a:srgbClr val="FFFFFF"/>
                </a:solidFill>
              </a:rPr>
              <a:t>ARM</a:t>
            </a:r>
            <a:r>
              <a:rPr kumimoji="0" lang="zh-CN" altLang="en-US" sz="2000" smtClean="0">
                <a:solidFill>
                  <a:srgbClr val="FFFFFF"/>
                </a:solidFill>
              </a:rPr>
              <a:t>的架构方案目前在一体机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领域应用很成功，全球其他很多一体机芯片厂商都在用</a:t>
            </a:r>
            <a:r>
              <a:rPr kumimoji="0" lang="en-US" altLang="zh-CN" sz="2000" smtClean="0">
                <a:solidFill>
                  <a:srgbClr val="FFFFFF"/>
                </a:solidFill>
              </a:rPr>
              <a:t>ARM</a:t>
            </a:r>
            <a:r>
              <a:rPr kumimoji="0" lang="zh-CN" altLang="en-US" sz="2000" smtClean="0">
                <a:solidFill>
                  <a:srgbClr val="FFFFFF"/>
                </a:solidFill>
              </a:rPr>
              <a:t>架构。</a:t>
            </a:r>
            <a:r>
              <a:rPr kumimoji="0" lang="en-US" altLang="zh-CN" sz="2000" smtClean="0">
                <a:solidFill>
                  <a:srgbClr val="FFFFFF"/>
                </a:solidFill>
              </a:rPr>
              <a:t>ARM</a:t>
            </a:r>
            <a:r>
              <a:rPr kumimoji="0" lang="zh-CN" altLang="en-US" sz="2000" smtClean="0">
                <a:solidFill>
                  <a:srgbClr val="FFFFFF"/>
                </a:solidFill>
              </a:rPr>
              <a:t>的</a:t>
            </a:r>
            <a:r>
              <a:rPr kumimoji="0" lang="en-US" altLang="zh-CN" sz="2000" smtClean="0">
                <a:solidFill>
                  <a:srgbClr val="FFFFFF"/>
                </a:solidFill>
              </a:rPr>
              <a:t>Cortex-A</a:t>
            </a:r>
            <a:r>
              <a:rPr kumimoji="0" lang="zh-CN" altLang="en-US" sz="2000" smtClean="0">
                <a:solidFill>
                  <a:srgbClr val="FFFFFF"/>
                </a:solidFill>
              </a:rPr>
              <a:t>系列</a:t>
            </a:r>
            <a:r>
              <a:rPr kumimoji="0" lang="en-US" altLang="zh-CN" sz="2000" smtClean="0">
                <a:solidFill>
                  <a:srgbClr val="FFFFFF"/>
                </a:solidFill>
              </a:rPr>
              <a:t>CPU</a:t>
            </a:r>
            <a:r>
              <a:rPr kumimoji="0" lang="zh-CN" altLang="en-US" sz="2000" smtClean="0">
                <a:solidFill>
                  <a:srgbClr val="FFFFFF"/>
                </a:solidFill>
              </a:rPr>
              <a:t>方案和</a:t>
            </a:r>
            <a:r>
              <a:rPr kumimoji="0" lang="en-US" altLang="zh-CN" sz="2000" smtClean="0">
                <a:solidFill>
                  <a:srgbClr val="FFFFFF"/>
                </a:solidFill>
              </a:rPr>
              <a:t>Mali GPU</a:t>
            </a:r>
            <a:r>
              <a:rPr kumimoji="0" lang="zh-CN" altLang="en-US" sz="2000" smtClean="0">
                <a:solidFill>
                  <a:srgbClr val="FFFFFF"/>
                </a:solidFill>
              </a:rPr>
              <a:t>方案目前在一体机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领域最流行。</a:t>
            </a: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1" smtClean="0">
                <a:solidFill>
                  <a:srgbClr val="FFFFFF"/>
                </a:solidFill>
              </a:rPr>
              <a:t>Cortex-A73</a:t>
            </a:r>
            <a:r>
              <a:rPr kumimoji="0" lang="zh-TW" altLang="en-US" sz="2000" smtClean="0">
                <a:solidFill>
                  <a:srgbClr val="FFFFFF"/>
                </a:solidFill>
              </a:rPr>
              <a:t>处理器简介：</a:t>
            </a:r>
            <a:r>
              <a:rPr kumimoji="0" lang="zh-TW" altLang="en-US" sz="2000" i="1" smtClean="0">
                <a:solidFill>
                  <a:srgbClr val="FFFFFF"/>
                </a:solidFill>
              </a:rPr>
              <a:t> </a:t>
            </a:r>
            <a:endParaRPr kumimoji="0" lang="zh-TW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TW" altLang="en-US" sz="2000" smtClean="0">
                <a:solidFill>
                  <a:srgbClr val="FFFFFF"/>
                </a:solidFill>
              </a:rPr>
              <a:t>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2000" i="1" smtClean="0">
                <a:solidFill>
                  <a:srgbClr val="FFFFFF"/>
                </a:solidFill>
              </a:rPr>
              <a:t>ARM Mali GPU</a:t>
            </a:r>
            <a:r>
              <a:rPr kumimoji="0" lang="zh-TW" altLang="en-US" sz="2000" smtClean="0">
                <a:solidFill>
                  <a:srgbClr val="FFFFFF"/>
                </a:solidFill>
              </a:rPr>
              <a:t>系列产品：</a:t>
            </a:r>
          </a:p>
        </p:txBody>
      </p:sp>
      <p:pic>
        <p:nvPicPr>
          <p:cNvPr id="12295" name="图片 7" descr="b2a78f9416e2eed42842756f645a6678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3556000"/>
            <a:ext cx="4619625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图片 10" descr="64341b6ed349a031ae910913c751e332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69875"/>
            <a:ext cx="5918200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5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>
            <a:extLst>
              <a:ext uri="{FF2B5EF4-FFF2-40B4-BE49-F238E27FC236}">
                <a16:creationId xmlns:a16="http://schemas.microsoft.com/office/drawing/2014/main" xmlns="" id="{4A49CAFF-5A6E-40C3-948C-3B7C7B0FA7D0}"/>
              </a:ext>
            </a:extLst>
          </p:cNvPr>
          <p:cNvSpPr/>
          <p:nvPr/>
        </p:nvSpPr>
        <p:spPr>
          <a:xfrm>
            <a:off x="0" y="0"/>
            <a:ext cx="12192000" cy="1331913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3315" name="组合 1"/>
          <p:cNvGrpSpPr>
            <a:grpSpLocks/>
          </p:cNvGrpSpPr>
          <p:nvPr/>
        </p:nvGrpSpPr>
        <p:grpSpPr bwMode="auto">
          <a:xfrm>
            <a:off x="266700" y="411163"/>
            <a:ext cx="11693525" cy="715962"/>
            <a:chOff x="266330" y="411301"/>
            <a:chExt cx="6077206" cy="71616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xmlns="" id="{B96C08A2-0149-4015-ABAE-B03DBA2C7015}"/>
                </a:ext>
              </a:extLst>
            </p:cNvPr>
            <p:cNvSpPr/>
            <p:nvPr/>
          </p:nvSpPr>
          <p:spPr>
            <a:xfrm>
              <a:off x="266330" y="417653"/>
              <a:ext cx="3489072" cy="709811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320" name="文本框 3"/>
            <p:cNvSpPr txBox="1">
              <a:spLocks noChangeArrowheads="1"/>
            </p:cNvSpPr>
            <p:nvPr/>
          </p:nvSpPr>
          <p:spPr bwMode="auto">
            <a:xfrm>
              <a:off x="427602" y="411301"/>
              <a:ext cx="59159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de-DE" altLang="zh-CN" sz="4000" b="1" smtClean="0">
                  <a:solidFill>
                    <a:srgbClr val="FFFFFF"/>
                  </a:solidFill>
                </a:rPr>
                <a:t>5.</a:t>
              </a:r>
              <a:r>
                <a:rPr kumimoji="0" lang="zh-CN" altLang="de-DE" sz="4000" b="1" smtClean="0">
                  <a:solidFill>
                    <a:srgbClr val="FFFFFF"/>
                  </a:solidFill>
                </a:rPr>
                <a:t>全志科技（</a:t>
              </a:r>
              <a:r>
                <a:rPr kumimoji="0" lang="de-DE" altLang="zh-CN" sz="4000" b="1" smtClean="0">
                  <a:solidFill>
                    <a:srgbClr val="FFFFFF"/>
                  </a:solidFill>
                </a:rPr>
                <a:t>Allwinner</a:t>
              </a:r>
              <a:r>
                <a:rPr kumimoji="0" lang="zh-CN" altLang="de-DE" sz="4000" b="1" smtClean="0">
                  <a:solidFill>
                    <a:srgbClr val="FFFFFF"/>
                  </a:solidFill>
                </a:rPr>
                <a:t>）</a:t>
              </a:r>
              <a:endParaRPr kumimoji="0" lang="de-DE" altLang="zh-CN" sz="40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3316" name="文本框 4"/>
          <p:cNvSpPr txBox="1">
            <a:spLocks noChangeArrowheads="1"/>
          </p:cNvSpPr>
          <p:nvPr/>
        </p:nvSpPr>
        <p:spPr bwMode="auto">
          <a:xfrm>
            <a:off x="862013" y="1473200"/>
            <a:ext cx="4506912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smtClean="0">
                <a:solidFill>
                  <a:srgbClr val="FFFFFF"/>
                </a:solidFill>
              </a:rPr>
              <a:t>从全球的芯片供应来看，主要集中在美国；不过，国内做得比较优秀的也有几家，全志科技就是其中之一。全志科技在</a:t>
            </a:r>
            <a:r>
              <a:rPr kumimoji="0" lang="en-US" altLang="zh-CN" sz="2000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领域储备已久，欧米科技的首款</a:t>
            </a:r>
            <a:r>
              <a:rPr kumimoji="0" lang="en-US" altLang="zh-CN" sz="2000" smtClean="0">
                <a:solidFill>
                  <a:srgbClr val="FFFFFF"/>
                </a:solidFill>
              </a:rPr>
              <a:t>Uranus one 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一体机用的就是全志科技的</a:t>
            </a:r>
            <a:r>
              <a:rPr kumimoji="0" lang="en-US" altLang="zh-CN" sz="2000" smtClean="0">
                <a:solidFill>
                  <a:srgbClr val="FFFFFF"/>
                </a:solidFill>
              </a:rPr>
              <a:t>H8</a:t>
            </a:r>
            <a:r>
              <a:rPr kumimoji="0" lang="zh-CN" altLang="en-US" sz="2000" smtClean="0">
                <a:solidFill>
                  <a:srgbClr val="FFFFFF"/>
                </a:solidFill>
              </a:rPr>
              <a:t>芯片方案。该芯片支持</a:t>
            </a:r>
            <a:r>
              <a:rPr kumimoji="0" lang="en-US" altLang="zh-CN" sz="2000" smtClean="0">
                <a:solidFill>
                  <a:srgbClr val="FFFFFF"/>
                </a:solidFill>
              </a:rPr>
              <a:t>8</a:t>
            </a:r>
            <a:r>
              <a:rPr kumimoji="0" lang="zh-CN" altLang="en-US" sz="2000" smtClean="0">
                <a:solidFill>
                  <a:srgbClr val="FFFFFF"/>
                </a:solidFill>
              </a:rPr>
              <a:t>核心并能够</a:t>
            </a:r>
            <a:r>
              <a:rPr kumimoji="0" lang="en-US" altLang="zh-CN" sz="2000" smtClean="0">
                <a:solidFill>
                  <a:srgbClr val="FFFFFF"/>
                </a:solidFill>
              </a:rPr>
              <a:t>2.0GHz</a:t>
            </a:r>
            <a:r>
              <a:rPr kumimoji="0" lang="zh-CN" altLang="en-US" sz="2000" smtClean="0">
                <a:solidFill>
                  <a:srgbClr val="FFFFFF"/>
                </a:solidFill>
              </a:rPr>
              <a:t>同时高速运行，其</a:t>
            </a:r>
            <a:r>
              <a:rPr kumimoji="0" lang="en-US" altLang="zh-CN" sz="2000" smtClean="0">
                <a:solidFill>
                  <a:srgbClr val="FFFFFF"/>
                </a:solidFill>
              </a:rPr>
              <a:t>4K</a:t>
            </a:r>
            <a:r>
              <a:rPr kumimoji="0" lang="zh-CN" altLang="en-US" sz="2000" smtClean="0">
                <a:solidFill>
                  <a:srgbClr val="FFFFFF"/>
                </a:solidFill>
              </a:rPr>
              <a:t>的解码能力支持高解析度的游戏与视频。</a:t>
            </a:r>
            <a:endParaRPr kumimoji="0" lang="en-US" altLang="zh-CN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smtClean="0">
                <a:solidFill>
                  <a:srgbClr val="FFFFFF"/>
                </a:solidFill>
              </a:rPr>
              <a:t>全志科技主要系列芯片，</a:t>
            </a:r>
            <a:r>
              <a:rPr kumimoji="0" lang="en-US" altLang="zh-CN" sz="2000" i="1" smtClean="0">
                <a:solidFill>
                  <a:srgbClr val="FFFFFF"/>
                </a:solidFill>
              </a:rPr>
              <a:t>H8/A80</a:t>
            </a:r>
            <a:r>
              <a:rPr kumimoji="0" lang="zh-CN" altLang="en-US" sz="2000" smtClean="0">
                <a:solidFill>
                  <a:srgbClr val="FFFFFF"/>
                </a:solidFill>
              </a:rPr>
              <a:t>已用于</a:t>
            </a:r>
            <a:r>
              <a:rPr kumimoji="0" lang="en-US" altLang="zh-CN" sz="2000" i="1" smtClean="0">
                <a:solidFill>
                  <a:srgbClr val="FFFFFF"/>
                </a:solidFill>
              </a:rPr>
              <a:t>VR</a:t>
            </a:r>
            <a:r>
              <a:rPr kumimoji="0" lang="zh-CN" altLang="en-US" sz="2000" smtClean="0">
                <a:solidFill>
                  <a:srgbClr val="FFFFFF"/>
                </a:solidFill>
              </a:rPr>
              <a:t>解决方案：</a:t>
            </a:r>
            <a:r>
              <a:rPr kumimoji="0" lang="zh-CN" altLang="en-US" sz="2000" i="1" smtClean="0">
                <a:solidFill>
                  <a:srgbClr val="FFFFFF"/>
                </a:solidFill>
              </a:rPr>
              <a:t> </a:t>
            </a: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zh-CN" altLang="en-US" sz="2000" smtClean="0">
              <a:solidFill>
                <a:srgbClr val="FFFFFF"/>
              </a:solidFill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000" smtClean="0">
                <a:solidFill>
                  <a:srgbClr val="FFFFFF"/>
                </a:solidFill>
              </a:rPr>
              <a:t>全志科技</a:t>
            </a:r>
            <a:r>
              <a:rPr kumimoji="0" lang="en-US" altLang="zh-CN" sz="2000" i="1" smtClean="0">
                <a:solidFill>
                  <a:srgbClr val="FFFFFF"/>
                </a:solidFill>
              </a:rPr>
              <a:t>H8</a:t>
            </a:r>
            <a:r>
              <a:rPr kumimoji="0" lang="zh-CN" altLang="en-US" sz="2000" smtClean="0">
                <a:solidFill>
                  <a:srgbClr val="FFFFFF"/>
                </a:solidFill>
              </a:rPr>
              <a:t>芯片主要功能参数：</a:t>
            </a:r>
          </a:p>
        </p:txBody>
      </p:sp>
      <p:pic>
        <p:nvPicPr>
          <p:cNvPr id="13317" name="图片 8" descr="875d11f702ae63a51344acf8f1eed950_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17963"/>
            <a:ext cx="5445125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9" descr="3a206310fd19f8fca4084fc947e92cdd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401638"/>
            <a:ext cx="5148262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5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141367" y="2801703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159FDD"/>
                </a:solidFill>
              </a:rPr>
              <a:t>谢谢！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38934" y="508419"/>
              <a:ext cx="31822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深度学习运用于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061" y="2317299"/>
            <a:ext cx="11004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目前探讨目标：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结合</a:t>
            </a:r>
            <a:r>
              <a:rPr lang="zh-CN" altLang="en-US" sz="2800" dirty="0" smtClean="0">
                <a:solidFill>
                  <a:schemeClr val="accent2"/>
                </a:solidFill>
              </a:rPr>
              <a:t>硬件能力</a:t>
            </a:r>
            <a:r>
              <a:rPr lang="zh-CN" altLang="en-US" sz="2800" dirty="0" smtClean="0">
                <a:solidFill>
                  <a:schemeClr val="bg1"/>
                </a:solidFill>
              </a:rPr>
              <a:t>、</a:t>
            </a:r>
            <a:r>
              <a:rPr lang="en-US" altLang="zh-CN" sz="2800" dirty="0" smtClean="0">
                <a:solidFill>
                  <a:schemeClr val="accent2"/>
                </a:solidFill>
              </a:rPr>
              <a:t>AR</a:t>
            </a:r>
            <a:r>
              <a:rPr lang="zh-CN" altLang="en-US" sz="2800" dirty="0">
                <a:solidFill>
                  <a:schemeClr val="accent2"/>
                </a:solidFill>
              </a:rPr>
              <a:t>技术</a:t>
            </a:r>
            <a:r>
              <a:rPr lang="zh-CN" altLang="en-US" sz="2800" dirty="0">
                <a:solidFill>
                  <a:schemeClr val="bg1"/>
                </a:solidFill>
              </a:rPr>
              <a:t>以及</a:t>
            </a:r>
            <a:r>
              <a:rPr lang="zh-CN" altLang="en-US" sz="2800" dirty="0">
                <a:solidFill>
                  <a:schemeClr val="accent2"/>
                </a:solidFill>
              </a:rPr>
              <a:t>深度学习</a:t>
            </a:r>
            <a:r>
              <a:rPr lang="zh-CN" altLang="en-US" sz="2800" dirty="0">
                <a:solidFill>
                  <a:schemeClr val="bg1"/>
                </a:solidFill>
              </a:rPr>
              <a:t>，探讨智能化技术和</a:t>
            </a:r>
            <a:r>
              <a:rPr lang="en-US" altLang="zh-CN" sz="2800" dirty="0">
                <a:solidFill>
                  <a:schemeClr val="bg1"/>
                </a:solidFill>
              </a:rPr>
              <a:t>AR</a:t>
            </a:r>
            <a:r>
              <a:rPr lang="zh-CN" altLang="en-US" sz="2800" dirty="0">
                <a:solidFill>
                  <a:schemeClr val="bg1"/>
                </a:solidFill>
              </a:rPr>
              <a:t>技术的结合在未来</a:t>
            </a:r>
            <a:r>
              <a:rPr lang="zh-CN" altLang="en-US" sz="2800" dirty="0" smtClean="0">
                <a:solidFill>
                  <a:schemeClr val="bg1"/>
                </a:solidFill>
              </a:rPr>
              <a:t>能带来哪些</a:t>
            </a:r>
            <a:r>
              <a:rPr lang="zh-CN" altLang="en-US" sz="2800" dirty="0" smtClean="0">
                <a:solidFill>
                  <a:schemeClr val="accent2"/>
                </a:solidFill>
              </a:rPr>
              <a:t>技术</a:t>
            </a:r>
            <a:r>
              <a:rPr lang="zh-CN" altLang="en-US" sz="2800" dirty="0">
                <a:solidFill>
                  <a:schemeClr val="accent2"/>
                </a:solidFill>
              </a:rPr>
              <a:t>方式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zh-CN" altLang="en-US" sz="2800" dirty="0">
                <a:solidFill>
                  <a:schemeClr val="accent2"/>
                </a:solidFill>
              </a:rPr>
              <a:t>交互方式</a:t>
            </a:r>
            <a:r>
              <a:rPr lang="zh-CN" altLang="en-US" sz="2800" dirty="0">
                <a:solidFill>
                  <a:schemeClr val="bg1"/>
                </a:solidFill>
              </a:rPr>
              <a:t>，</a:t>
            </a:r>
            <a:r>
              <a:rPr lang="zh-CN" altLang="en-US" sz="2800" dirty="0">
                <a:solidFill>
                  <a:schemeClr val="accent2"/>
                </a:solidFill>
              </a:rPr>
              <a:t>商业模式</a:t>
            </a:r>
          </a:p>
        </p:txBody>
      </p:sp>
    </p:spTree>
    <p:extLst>
      <p:ext uri="{BB962C8B-B14F-4D97-AF65-F5344CB8AC3E}">
        <p14:creationId xmlns:p14="http://schemas.microsoft.com/office/powerpoint/2010/main" val="393802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8310742" cy="710214"/>
            <a:chOff x="266330" y="417250"/>
            <a:chExt cx="5284287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38934" y="508419"/>
              <a:ext cx="5211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深度学习介入带来的新技术方式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5867642" y="417250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466953" y="41725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9037" y="1635884"/>
            <a:ext cx="11004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</a:rPr>
              <a:t>使用深度学习来结合</a:t>
            </a:r>
            <a:r>
              <a:rPr lang="en-US" altLang="zh-CN" sz="2000" dirty="0" smtClean="0">
                <a:solidFill>
                  <a:schemeClr val="accent2"/>
                </a:solidFill>
              </a:rPr>
              <a:t>SLAM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深度</a:t>
            </a:r>
            <a:r>
              <a:rPr lang="zh-CN" altLang="en-US" sz="2000" dirty="0">
                <a:solidFill>
                  <a:schemeClr val="bg1"/>
                </a:solidFill>
              </a:rPr>
              <a:t>学习</a:t>
            </a:r>
            <a:r>
              <a:rPr lang="zh-CN" altLang="en-US" sz="2000" dirty="0" smtClean="0">
                <a:solidFill>
                  <a:schemeClr val="bg1"/>
                </a:solidFill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</a:rPr>
              <a:t>SLAM</a:t>
            </a:r>
            <a:r>
              <a:rPr lang="zh-CN" altLang="en-US" sz="2000" dirty="0" smtClean="0">
                <a:solidFill>
                  <a:schemeClr val="bg1"/>
                </a:solidFill>
              </a:rPr>
              <a:t>上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</a:rPr>
              <a:t>应用：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前段</a:t>
            </a:r>
            <a:r>
              <a:rPr lang="zh-CN" altLang="en-US" sz="2000" dirty="0">
                <a:solidFill>
                  <a:schemeClr val="bg1"/>
                </a:solidFill>
              </a:rPr>
              <a:t>：处理传感器数据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	深度学习可以有效提取特征点，直接替代传统的</a:t>
            </a:r>
            <a:r>
              <a:rPr lang="en-US" altLang="zh-CN" sz="2000" dirty="0">
                <a:solidFill>
                  <a:schemeClr val="bg1"/>
                </a:solidFill>
              </a:rPr>
              <a:t>SIFT</a:t>
            </a:r>
            <a:r>
              <a:rPr lang="zh-CN" altLang="en-US" sz="2000" dirty="0">
                <a:solidFill>
                  <a:schemeClr val="bg1"/>
                </a:solidFill>
              </a:rPr>
              <a:t>（大多数</a:t>
            </a:r>
            <a:r>
              <a:rPr lang="en-US" altLang="zh-CN" sz="2000" dirty="0" err="1">
                <a:solidFill>
                  <a:schemeClr val="bg1"/>
                </a:solidFill>
              </a:rPr>
              <a:t>vslam</a:t>
            </a:r>
            <a:r>
              <a:rPr lang="zh-CN" altLang="en-US" sz="2000" dirty="0">
                <a:solidFill>
                  <a:schemeClr val="bg1"/>
                </a:solidFill>
              </a:rPr>
              <a:t>使用的</a:t>
            </a:r>
            <a:r>
              <a:rPr lang="en-US" altLang="zh-CN" sz="2000" dirty="0">
                <a:solidFill>
                  <a:schemeClr val="bg1"/>
                </a:solidFill>
              </a:rPr>
              <a:t>descriptor</a:t>
            </a:r>
            <a:r>
              <a:rPr lang="zh-CN" altLang="en-US" sz="2000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1.	</a:t>
            </a:r>
            <a:r>
              <a:rPr lang="zh-CN" altLang="en-US" sz="2000" dirty="0">
                <a:solidFill>
                  <a:schemeClr val="bg1"/>
                </a:solidFill>
              </a:rPr>
              <a:t>深度学习可以在提取特征点的基础上，结合图像的分析和语义识别，减少后端处理压力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2.	</a:t>
            </a:r>
            <a:r>
              <a:rPr lang="zh-CN" altLang="en-US" sz="2000" dirty="0">
                <a:solidFill>
                  <a:schemeClr val="bg1"/>
                </a:solidFill>
              </a:rPr>
              <a:t>（研究阶段）</a:t>
            </a:r>
            <a:r>
              <a:rPr lang="zh-CN" altLang="en-US" sz="2000" dirty="0" smtClean="0">
                <a:solidFill>
                  <a:schemeClr val="bg1"/>
                </a:solidFill>
              </a:rPr>
              <a:t>使用</a:t>
            </a:r>
            <a:r>
              <a:rPr lang="en-US" altLang="zh-CN" sz="2000" dirty="0" smtClean="0">
                <a:solidFill>
                  <a:schemeClr val="bg1"/>
                </a:solidFill>
              </a:rPr>
              <a:t>vocabulary </a:t>
            </a:r>
            <a:r>
              <a:rPr lang="en-US" altLang="zh-CN" sz="2000" dirty="0">
                <a:solidFill>
                  <a:schemeClr val="bg1"/>
                </a:solidFill>
              </a:rPr>
              <a:t>tree</a:t>
            </a:r>
            <a:r>
              <a:rPr lang="zh-CN" altLang="en-US" sz="2000" dirty="0">
                <a:solidFill>
                  <a:schemeClr val="bg1"/>
                </a:solidFill>
              </a:rPr>
              <a:t>进行定位和重定位</a:t>
            </a:r>
            <a:r>
              <a:rPr lang="en-US" altLang="zh-CN" sz="2000" dirty="0">
                <a:solidFill>
                  <a:schemeClr val="bg1"/>
                </a:solidFill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</a:rPr>
              <a:t>用照片来判断拍摄的位置。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后段</a:t>
            </a:r>
            <a:r>
              <a:rPr lang="zh-CN" altLang="en-US" sz="2000" dirty="0">
                <a:solidFill>
                  <a:schemeClr val="bg1"/>
                </a:solidFill>
              </a:rPr>
              <a:t>：解析空间</a:t>
            </a:r>
            <a:r>
              <a:rPr lang="zh-CN" altLang="en-US" sz="2000" dirty="0" smtClean="0">
                <a:solidFill>
                  <a:schemeClr val="bg1"/>
                </a:solidFill>
              </a:rPr>
              <a:t>关系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	由于深度学习在处理几何信息方面不是强项，这类研究相对少一些，但不是完全没有工作可做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1.	</a:t>
            </a:r>
            <a:r>
              <a:rPr lang="zh-CN" altLang="en-US" sz="2000" dirty="0">
                <a:solidFill>
                  <a:schemeClr val="bg1"/>
                </a:solidFill>
              </a:rPr>
              <a:t>单张图片（几何信息不全）求解距离（深度）</a:t>
            </a:r>
            <a:r>
              <a:rPr lang="en-US" altLang="zh-CN" sz="2000" dirty="0">
                <a:solidFill>
                  <a:schemeClr val="bg1"/>
                </a:solidFill>
              </a:rPr>
              <a:t>——Benchmark</a:t>
            </a:r>
            <a:r>
              <a:rPr lang="zh-CN" altLang="en-US" sz="2000" dirty="0">
                <a:solidFill>
                  <a:schemeClr val="bg1"/>
                </a:solidFill>
              </a:rPr>
              <a:t>：基于彩色照片进行距离预测，但是误差很大，室内</a:t>
            </a:r>
            <a:r>
              <a:rPr lang="en-US" altLang="zh-CN" sz="2000" dirty="0">
                <a:solidFill>
                  <a:schemeClr val="bg1"/>
                </a:solidFill>
              </a:rPr>
              <a:t>50cm</a:t>
            </a:r>
            <a:r>
              <a:rPr lang="zh-CN" altLang="en-US" sz="2000" dirty="0">
                <a:solidFill>
                  <a:schemeClr val="bg1"/>
                </a:solidFill>
              </a:rPr>
              <a:t>，室外</a:t>
            </a:r>
            <a:r>
              <a:rPr lang="en-US" altLang="zh-CN" sz="2000" dirty="0">
                <a:solidFill>
                  <a:schemeClr val="bg1"/>
                </a:solidFill>
              </a:rPr>
              <a:t>7m</a:t>
            </a:r>
            <a:r>
              <a:rPr lang="zh-CN" altLang="en-US" sz="2000" dirty="0">
                <a:solidFill>
                  <a:schemeClr val="bg1"/>
                </a:solidFill>
              </a:rPr>
              <a:t>以上，还无法用于实际使用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2.	Unsupervised/self-supervised</a:t>
            </a:r>
            <a:r>
              <a:rPr lang="zh-CN" altLang="en-US" sz="2000" dirty="0">
                <a:solidFill>
                  <a:schemeClr val="bg1"/>
                </a:solidFill>
              </a:rPr>
              <a:t>的深度图像学习方法：没有深度数据输入，直接从三维几何位置信息进行自行学习，完全使用空间几何信息训练神经网络，比传统更有效的利用数据。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2632" y="508419"/>
              <a:ext cx="2920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学习与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SLAM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453" y="1446294"/>
            <a:ext cx="45218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帧帧之间的匹配是传统特征法 </a:t>
            </a:r>
            <a:r>
              <a:rPr lang="en-US" altLang="zh-CN" sz="2000" b="1" dirty="0">
                <a:solidFill>
                  <a:schemeClr val="bg1"/>
                </a:solidFill>
              </a:rPr>
              <a:t>SLAM </a:t>
            </a:r>
            <a:r>
              <a:rPr lang="zh-CN" altLang="en-US" sz="2000" b="1" dirty="0">
                <a:solidFill>
                  <a:schemeClr val="bg1"/>
                </a:solidFill>
              </a:rPr>
              <a:t>的重要环节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EPFL </a:t>
            </a:r>
            <a:r>
              <a:rPr lang="zh-CN" altLang="en-US" sz="2000" dirty="0" smtClean="0">
                <a:solidFill>
                  <a:schemeClr val="bg1"/>
                </a:solidFill>
              </a:rPr>
              <a:t>有一篇关于</a:t>
            </a:r>
            <a:r>
              <a:rPr lang="en-US" altLang="zh-CN" sz="2000" dirty="0" smtClean="0">
                <a:solidFill>
                  <a:schemeClr val="bg1"/>
                </a:solidFill>
              </a:rPr>
              <a:t>LIFT </a:t>
            </a:r>
            <a:r>
              <a:rPr lang="zh-CN" altLang="en-US" sz="2000" dirty="0">
                <a:solidFill>
                  <a:schemeClr val="bg1"/>
                </a:solidFill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</a:rPr>
              <a:t>Learned Invariant Feature Transform </a:t>
            </a:r>
            <a:r>
              <a:rPr lang="zh-CN" altLang="en-US" sz="2000" dirty="0" smtClean="0">
                <a:solidFill>
                  <a:schemeClr val="bg1"/>
                </a:solidFill>
              </a:rPr>
              <a:t>）的论文。通过</a:t>
            </a:r>
            <a:r>
              <a:rPr lang="zh-CN" altLang="en-US" sz="2000" dirty="0">
                <a:solidFill>
                  <a:schemeClr val="bg1"/>
                </a:solidFill>
              </a:rPr>
              <a:t>深度神经网络学习图像中的特征</a:t>
            </a:r>
            <a:r>
              <a:rPr lang="zh-CN" altLang="en-US" sz="2000" dirty="0" smtClean="0">
                <a:solidFill>
                  <a:schemeClr val="bg1"/>
                </a:solidFill>
              </a:rPr>
              <a:t>点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</a:rPr>
              <a:t>LIFT </a:t>
            </a:r>
            <a:r>
              <a:rPr lang="zh-CN" altLang="en-US" sz="2000" dirty="0">
                <a:solidFill>
                  <a:schemeClr val="bg1"/>
                </a:solidFill>
              </a:rPr>
              <a:t>分别计算了 </a:t>
            </a:r>
            <a:r>
              <a:rPr lang="en-US" altLang="zh-CN" sz="2000" dirty="0">
                <a:solidFill>
                  <a:schemeClr val="bg1"/>
                </a:solidFill>
              </a:rPr>
              <a:t>Detector, Orientation Estimator </a:t>
            </a:r>
            <a:r>
              <a:rPr lang="zh-CN" altLang="en-US" sz="2000" dirty="0">
                <a:solidFill>
                  <a:schemeClr val="bg1"/>
                </a:solidFill>
              </a:rPr>
              <a:t>以及 </a:t>
            </a:r>
            <a:r>
              <a:rPr lang="en-US" altLang="zh-CN" sz="2000" dirty="0">
                <a:solidFill>
                  <a:schemeClr val="bg1"/>
                </a:solidFill>
              </a:rPr>
              <a:t>Descriptor 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SIFT</a:t>
            </a:r>
            <a:r>
              <a:rPr lang="zh-CN" altLang="en-US" sz="2000" dirty="0">
                <a:solidFill>
                  <a:schemeClr val="bg1"/>
                </a:solidFill>
              </a:rPr>
              <a:t>（左）和 </a:t>
            </a:r>
            <a:r>
              <a:rPr lang="en-US" altLang="zh-CN" sz="2000" dirty="0">
                <a:solidFill>
                  <a:schemeClr val="bg1"/>
                </a:solidFill>
              </a:rPr>
              <a:t>LIFT</a:t>
            </a:r>
            <a:r>
              <a:rPr lang="zh-CN" altLang="en-US" sz="2000" dirty="0">
                <a:solidFill>
                  <a:schemeClr val="bg1"/>
                </a:solidFill>
              </a:rPr>
              <a:t>（右）提取出来的特征点</a:t>
            </a:r>
            <a:r>
              <a:rPr lang="zh-CN" altLang="en-US" sz="2000" dirty="0" smtClean="0">
                <a:solidFill>
                  <a:schemeClr val="bg1"/>
                </a:solidFill>
              </a:rPr>
              <a:t>对比</a:t>
            </a:r>
            <a:r>
              <a:rPr lang="en-US" altLang="zh-CN" sz="2000" dirty="0" smtClean="0">
                <a:solidFill>
                  <a:schemeClr val="bg1"/>
                </a:solidFill>
              </a:rPr>
              <a:t>,LIFT</a:t>
            </a:r>
            <a:r>
              <a:rPr lang="zh-CN" altLang="en-US" sz="2000" dirty="0" smtClean="0">
                <a:solidFill>
                  <a:schemeClr val="bg1"/>
                </a:solidFill>
              </a:rPr>
              <a:t>能够提取出更稠密的特征点。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3453" y="5492237"/>
            <a:ext cx="3776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159FDD"/>
                </a:solidFill>
              </a:rPr>
              <a:t>Kwang Moo Yi, Eduard </a:t>
            </a:r>
            <a:r>
              <a:rPr lang="en-US" altLang="zh-CN" sz="1400" dirty="0" err="1">
                <a:solidFill>
                  <a:srgbClr val="159FDD"/>
                </a:solidFill>
              </a:rPr>
              <a:t>Trulls</a:t>
            </a:r>
            <a:r>
              <a:rPr lang="en-US" altLang="zh-CN" sz="1400" dirty="0">
                <a:solidFill>
                  <a:srgbClr val="159FDD"/>
                </a:solidFill>
              </a:rPr>
              <a:t>, Vincent </a:t>
            </a:r>
            <a:r>
              <a:rPr lang="en-US" altLang="zh-CN" sz="1400" dirty="0" err="1">
                <a:solidFill>
                  <a:srgbClr val="159FDD"/>
                </a:solidFill>
              </a:rPr>
              <a:t>Lepetit</a:t>
            </a:r>
            <a:r>
              <a:rPr lang="en-US" altLang="zh-CN" sz="1400" dirty="0">
                <a:solidFill>
                  <a:srgbClr val="159FDD"/>
                </a:solidFill>
              </a:rPr>
              <a:t>, Pascal </a:t>
            </a:r>
            <a:r>
              <a:rPr lang="en-US" altLang="zh-CN" sz="1400" dirty="0" err="1">
                <a:solidFill>
                  <a:srgbClr val="159FDD"/>
                </a:solidFill>
              </a:rPr>
              <a:t>Fua</a:t>
            </a:r>
            <a:r>
              <a:rPr lang="en-US" altLang="zh-CN" sz="1400" dirty="0">
                <a:solidFill>
                  <a:srgbClr val="159FDD"/>
                </a:solidFill>
              </a:rPr>
              <a:t>, "LIFT: Learned Invariant Feature Transform", in ECCV 2016, 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20" y="4558787"/>
            <a:ext cx="6897888" cy="1866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20" y="151803"/>
            <a:ext cx="6897888" cy="44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2632" y="508419"/>
              <a:ext cx="2920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学习与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SLAM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088" y="1591480"/>
            <a:ext cx="6134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</a:rPr>
              <a:t>SfM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-Learner</a:t>
            </a: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核心</a:t>
            </a:r>
            <a:r>
              <a:rPr lang="zh-CN" altLang="en-US" sz="2000" dirty="0">
                <a:solidFill>
                  <a:schemeClr val="bg1"/>
                </a:solidFill>
              </a:rPr>
              <a:t>思想是利用 </a:t>
            </a:r>
            <a:r>
              <a:rPr lang="en-US" altLang="zh-CN" sz="2000" dirty="0">
                <a:solidFill>
                  <a:schemeClr val="bg1"/>
                </a:solidFill>
              </a:rPr>
              <a:t>photometric consistency </a:t>
            </a:r>
            <a:r>
              <a:rPr lang="zh-CN" altLang="en-US" sz="2000" dirty="0">
                <a:solidFill>
                  <a:schemeClr val="bg1"/>
                </a:solidFill>
              </a:rPr>
              <a:t>原理来估计每一帧的 </a:t>
            </a:r>
            <a:r>
              <a:rPr lang="en-US" altLang="zh-CN" sz="2000" dirty="0">
                <a:solidFill>
                  <a:schemeClr val="bg1"/>
                </a:solidFill>
              </a:rPr>
              <a:t>depth </a:t>
            </a:r>
            <a:r>
              <a:rPr lang="zh-CN" altLang="en-US" sz="2000" dirty="0">
                <a:solidFill>
                  <a:schemeClr val="bg1"/>
                </a:solidFill>
              </a:rPr>
              <a:t>和 </a:t>
            </a:r>
            <a:r>
              <a:rPr lang="en-US" altLang="zh-CN" sz="2000" dirty="0">
                <a:solidFill>
                  <a:schemeClr val="bg1"/>
                </a:solidFill>
              </a:rPr>
              <a:t>pose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它</a:t>
            </a:r>
            <a:r>
              <a:rPr lang="zh-CN" altLang="en-US" sz="2000" dirty="0" smtClean="0">
                <a:solidFill>
                  <a:schemeClr val="bg1"/>
                </a:solidFill>
              </a:rPr>
              <a:t>可以推理</a:t>
            </a:r>
            <a:r>
              <a:rPr lang="zh-CN" altLang="en-US" sz="2000" dirty="0">
                <a:solidFill>
                  <a:schemeClr val="bg1"/>
                </a:solidFill>
              </a:rPr>
              <a:t>场景</a:t>
            </a:r>
            <a:r>
              <a:rPr lang="zh-CN" altLang="en-US" sz="2000" dirty="0" smtClean="0">
                <a:solidFill>
                  <a:schemeClr val="bg1"/>
                </a:solidFill>
              </a:rPr>
              <a:t>结构，获取深度</a:t>
            </a:r>
            <a:r>
              <a:rPr lang="zh-CN" altLang="en-US" sz="2000" dirty="0">
                <a:solidFill>
                  <a:schemeClr val="bg1"/>
                </a:solidFill>
              </a:rPr>
              <a:t>信息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上节课我们提到过关于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产品的一些畅想，比如类似于未来英雄电影中，主人公所佩戴的可以自动测值的护目镜。事实上通过</a:t>
            </a:r>
            <a:r>
              <a:rPr lang="en-US" altLang="zh-CN" sz="2000" dirty="0" smtClean="0">
                <a:solidFill>
                  <a:schemeClr val="bg1"/>
                </a:solidFill>
              </a:rPr>
              <a:t>SFM-Learner</a:t>
            </a:r>
            <a:r>
              <a:rPr lang="zh-CN" altLang="en-US" sz="2000" dirty="0" smtClean="0">
                <a:solidFill>
                  <a:schemeClr val="bg1"/>
                </a:solidFill>
              </a:rPr>
              <a:t>，已经可以做到一眼望过去推测深度。科幻场景并非绝无可能。而随着深度学习的介入，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产品的实用性也将增强，和现实的联系也就不仅仅是图像的叠加，会扩展到许多数据的处理，将会让虚实结合更加紧密。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9297" y="5814232"/>
            <a:ext cx="5632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159FDD"/>
                </a:solidFill>
              </a:rPr>
              <a:t>Tinghui</a:t>
            </a:r>
            <a:r>
              <a:rPr lang="en-US" altLang="zh-CN" sz="1400" dirty="0">
                <a:solidFill>
                  <a:srgbClr val="159FDD"/>
                </a:solidFill>
              </a:rPr>
              <a:t> Zhou, Matthew Brown, Noah </a:t>
            </a:r>
            <a:r>
              <a:rPr lang="en-US" altLang="zh-CN" sz="1400" dirty="0" err="1">
                <a:solidFill>
                  <a:srgbClr val="159FDD"/>
                </a:solidFill>
              </a:rPr>
              <a:t>Snavely</a:t>
            </a:r>
            <a:r>
              <a:rPr lang="en-US" altLang="zh-CN" sz="1400" dirty="0">
                <a:solidFill>
                  <a:srgbClr val="159FDD"/>
                </a:solidFill>
              </a:rPr>
              <a:t>, David G. Lowe, "Unsupervised Learning of Depth and Ego-Motion from Video", in CVPR 2017, 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836" y="1686569"/>
            <a:ext cx="4369308" cy="3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2632" y="508419"/>
              <a:ext cx="2920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学习与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SLAM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3800" y="1422663"/>
            <a:ext cx="11291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语义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SLAM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相关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CNN-SLAM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该文章使用直接法估计相机姿态，使用 </a:t>
            </a:r>
            <a:r>
              <a:rPr lang="en-US" altLang="zh-CN" sz="2000" dirty="0">
                <a:solidFill>
                  <a:schemeClr val="bg1"/>
                </a:solidFill>
              </a:rPr>
              <a:t>CNN </a:t>
            </a:r>
            <a:r>
              <a:rPr lang="zh-CN" altLang="en-US" sz="2000" dirty="0">
                <a:solidFill>
                  <a:schemeClr val="bg1"/>
                </a:solidFill>
              </a:rPr>
              <a:t>来估计 </a:t>
            </a:r>
            <a:r>
              <a:rPr lang="en-US" altLang="zh-CN" sz="2000" dirty="0">
                <a:solidFill>
                  <a:schemeClr val="bg1"/>
                </a:solidFill>
              </a:rPr>
              <a:t>Depth</a:t>
            </a:r>
            <a:r>
              <a:rPr lang="zh-CN" altLang="en-US" sz="2000" dirty="0">
                <a:solidFill>
                  <a:schemeClr val="bg1"/>
                </a:solidFill>
              </a:rPr>
              <a:t>，以及做图像语义分割。然后</a:t>
            </a:r>
            <a:r>
              <a:rPr lang="zh-CN" altLang="en-US" sz="2000" dirty="0" smtClean="0">
                <a:solidFill>
                  <a:schemeClr val="bg1"/>
                </a:solidFill>
              </a:rPr>
              <a:t>将几何信息和语义信息融合</a:t>
            </a:r>
            <a:r>
              <a:rPr lang="zh-CN" altLang="en-US" sz="2000" dirty="0">
                <a:solidFill>
                  <a:schemeClr val="bg1"/>
                </a:solidFill>
              </a:rPr>
              <a:t>起来，生成具有语义信息</a:t>
            </a:r>
            <a:r>
              <a:rPr lang="zh-CN" altLang="en-US" sz="2000" dirty="0" smtClean="0">
                <a:solidFill>
                  <a:schemeClr val="bg1"/>
                </a:solidFill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</a:rPr>
              <a:t>map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3800" y="5494192"/>
            <a:ext cx="1147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159FDD"/>
                </a:solidFill>
              </a:rPr>
              <a:t>Keisuke Tateno, Federico </a:t>
            </a:r>
            <a:r>
              <a:rPr lang="en-US" altLang="zh-CN" sz="1400" dirty="0" err="1" smtClean="0">
                <a:solidFill>
                  <a:srgbClr val="159FDD"/>
                </a:solidFill>
              </a:rPr>
              <a:t>Tombari</a:t>
            </a:r>
            <a:r>
              <a:rPr lang="en-US" altLang="zh-CN" sz="1400" dirty="0" smtClean="0">
                <a:solidFill>
                  <a:srgbClr val="159FDD"/>
                </a:solidFill>
              </a:rPr>
              <a:t>, </a:t>
            </a:r>
            <a:r>
              <a:rPr lang="en-US" altLang="zh-CN" sz="1400" dirty="0" err="1" smtClean="0">
                <a:solidFill>
                  <a:srgbClr val="159FDD"/>
                </a:solidFill>
              </a:rPr>
              <a:t>Iro</a:t>
            </a:r>
            <a:r>
              <a:rPr lang="en-US" altLang="zh-CN" sz="1400" dirty="0" smtClean="0">
                <a:solidFill>
                  <a:srgbClr val="159FDD"/>
                </a:solidFill>
              </a:rPr>
              <a:t> </a:t>
            </a:r>
            <a:r>
              <a:rPr lang="en-US" altLang="zh-CN" sz="1400" dirty="0" err="1" smtClean="0">
                <a:solidFill>
                  <a:srgbClr val="159FDD"/>
                </a:solidFill>
              </a:rPr>
              <a:t>Laina</a:t>
            </a:r>
            <a:r>
              <a:rPr lang="en-US" altLang="zh-CN" sz="1400" dirty="0" smtClean="0">
                <a:solidFill>
                  <a:srgbClr val="159FDD"/>
                </a:solidFill>
              </a:rPr>
              <a:t>, Nassir </a:t>
            </a:r>
            <a:r>
              <a:rPr lang="en-US" altLang="zh-CN" sz="1400" dirty="0" err="1" smtClean="0">
                <a:solidFill>
                  <a:srgbClr val="159FDD"/>
                </a:solidFill>
              </a:rPr>
              <a:t>Navab</a:t>
            </a:r>
            <a:r>
              <a:rPr lang="en-US" altLang="zh-CN" sz="1400" dirty="0" smtClean="0">
                <a:solidFill>
                  <a:srgbClr val="159FDD"/>
                </a:solidFill>
              </a:rPr>
              <a:t>, "CNN-SLAM</a:t>
            </a:r>
            <a:r>
              <a:rPr lang="en-US" altLang="zh-CN" sz="1400" dirty="0">
                <a:solidFill>
                  <a:srgbClr val="159FDD"/>
                </a:solidFill>
              </a:rPr>
              <a:t>: Real-time dense monocular SLAM with learned depth prediction", in CVPR </a:t>
            </a:r>
            <a:r>
              <a:rPr lang="en-US" altLang="zh-CN" sz="1400" dirty="0" smtClean="0">
                <a:solidFill>
                  <a:srgbClr val="159FDD"/>
                </a:solidFill>
              </a:rPr>
              <a:t>2017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145048"/>
            <a:ext cx="6858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2632" y="508419"/>
              <a:ext cx="24641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学习与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3800" y="1422663"/>
            <a:ext cx="11291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在设计领域，从</a:t>
            </a:r>
            <a:r>
              <a:rPr lang="en-US" altLang="zh-CN" sz="2000" dirty="0" smtClean="0">
                <a:solidFill>
                  <a:schemeClr val="bg1"/>
                </a:solidFill>
              </a:rPr>
              <a:t>2016</a:t>
            </a:r>
            <a:r>
              <a:rPr lang="zh-CN" altLang="en-US" sz="2000" dirty="0" smtClean="0">
                <a:solidFill>
                  <a:schemeClr val="bg1"/>
                </a:solidFill>
              </a:rPr>
              <a:t>年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Hololens</a:t>
            </a:r>
            <a:r>
              <a:rPr lang="zh-CN" altLang="en-US" sz="2000" dirty="0">
                <a:solidFill>
                  <a:schemeClr val="bg1"/>
                </a:solidFill>
              </a:rPr>
              <a:t>拿下</a:t>
            </a:r>
            <a:r>
              <a:rPr lang="zh-CN" altLang="en-US" sz="2000" dirty="0" smtClean="0">
                <a:solidFill>
                  <a:schemeClr val="bg1"/>
                </a:solidFill>
              </a:rPr>
              <a:t>红点奖开启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产品获奖先河之后，</a:t>
            </a:r>
            <a:r>
              <a:rPr lang="en-US" altLang="zh-CN" sz="2000" dirty="0" smtClean="0">
                <a:solidFill>
                  <a:schemeClr val="bg1"/>
                </a:solidFill>
              </a:rPr>
              <a:t>2017</a:t>
            </a:r>
            <a:r>
              <a:rPr lang="zh-CN" altLang="en-US" sz="2000" dirty="0" smtClean="0">
                <a:solidFill>
                  <a:schemeClr val="bg1"/>
                </a:solidFill>
              </a:rPr>
              <a:t>年红点奖有三款获奖产品都是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设备。其中的两款都引入了深度</a:t>
            </a:r>
            <a:r>
              <a:rPr lang="zh-CN" altLang="en-US" sz="2000" dirty="0">
                <a:solidFill>
                  <a:schemeClr val="bg1"/>
                </a:solidFill>
              </a:rPr>
              <a:t>学习。而红点奖一向被认为是设计界的奥斯卡和风向标。亮风台公司研发的</a:t>
            </a:r>
            <a:r>
              <a:rPr lang="en-US" altLang="zh-CN" sz="2000" dirty="0" err="1">
                <a:solidFill>
                  <a:schemeClr val="bg1"/>
                </a:solidFill>
              </a:rPr>
              <a:t>HiAR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Glasses</a:t>
            </a:r>
            <a:r>
              <a:rPr lang="zh-CN" altLang="en-US" sz="2000" dirty="0" smtClean="0">
                <a:solidFill>
                  <a:schemeClr val="bg1"/>
                </a:solidFill>
              </a:rPr>
              <a:t>基于</a:t>
            </a:r>
            <a:r>
              <a:rPr lang="zh-CN" altLang="en-US" sz="2000" dirty="0">
                <a:solidFill>
                  <a:schemeClr val="bg1"/>
                </a:solidFill>
              </a:rPr>
              <a:t>深度学习等人工智能技术开发面向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的操作系统</a:t>
            </a:r>
            <a:r>
              <a:rPr lang="en-US" altLang="zh-CN" sz="2000" dirty="0" err="1">
                <a:solidFill>
                  <a:schemeClr val="bg1"/>
                </a:solidFill>
              </a:rPr>
              <a:t>HiAR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OS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而意大利的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Univet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5.0 </a:t>
            </a:r>
            <a:r>
              <a:rPr lang="zh-CN" altLang="en-US" sz="2000" dirty="0">
                <a:solidFill>
                  <a:schemeClr val="bg1"/>
                </a:solidFill>
              </a:rPr>
              <a:t>是一款服务于安全领域的眼镜，佩戴者无需分散视线或停下手头的工作，就可以了解到手头任务的相关信息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这些都说明了</a:t>
            </a:r>
            <a:r>
              <a:rPr lang="en-US" altLang="zh-CN" sz="2000" dirty="0" smtClean="0">
                <a:solidFill>
                  <a:schemeClr val="bg1"/>
                </a:solidFill>
              </a:rPr>
              <a:t>AR</a:t>
            </a:r>
            <a:r>
              <a:rPr lang="zh-CN" altLang="en-US" sz="2000" dirty="0" smtClean="0">
                <a:solidFill>
                  <a:schemeClr val="bg1"/>
                </a:solidFill>
              </a:rPr>
              <a:t>设备的设计已经开始被广泛地重视，而引入深度学习，也是技术与设计相结合的选择之一。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80" y="3486223"/>
            <a:ext cx="4526992" cy="2897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46" y="3486224"/>
            <a:ext cx="4342520" cy="289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42416" y="1737360"/>
            <a:ext cx="415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另一方面，关于语义</a:t>
            </a:r>
            <a:r>
              <a:rPr lang="en-US" altLang="zh-CN" dirty="0" smtClean="0">
                <a:solidFill>
                  <a:schemeClr val="bg1"/>
                </a:solidFill>
              </a:rPr>
              <a:t>SLAM</a:t>
            </a:r>
            <a:r>
              <a:rPr lang="zh-CN" altLang="en-US" dirty="0" smtClean="0">
                <a:solidFill>
                  <a:schemeClr val="bg1"/>
                </a:solidFill>
              </a:rPr>
              <a:t>等的</a:t>
            </a:r>
            <a:r>
              <a:rPr lang="en-US" altLang="zh-CN" dirty="0" smtClean="0">
                <a:solidFill>
                  <a:schemeClr val="bg1"/>
                </a:solidFill>
              </a:rPr>
              <a:t>AR</a:t>
            </a:r>
            <a:r>
              <a:rPr lang="zh-CN" altLang="en-US" dirty="0" smtClean="0">
                <a:solidFill>
                  <a:schemeClr val="bg1"/>
                </a:solidFill>
              </a:rPr>
              <a:t>概念设计也层出不穷。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36" y="703632"/>
            <a:ext cx="5809488" cy="31903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" y="3062021"/>
            <a:ext cx="5733288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417250"/>
            <a:ext cx="5805286" cy="710214"/>
            <a:chOff x="266330" y="417250"/>
            <a:chExt cx="5805286" cy="710214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5805286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08076" y="508419"/>
              <a:ext cx="5211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深度学习介入带来的新技术方式</a:t>
              </a: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6181371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795583" y="428620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60" y="1805170"/>
            <a:ext cx="7016912" cy="27042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8076" y="5397160"/>
            <a:ext cx="10579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深度学习需要大量的数据，而</a:t>
            </a:r>
            <a:r>
              <a:rPr lang="en-US" altLang="zh-CN" dirty="0" smtClean="0">
                <a:solidFill>
                  <a:schemeClr val="bg1"/>
                </a:solidFill>
              </a:rPr>
              <a:t>AR</a:t>
            </a:r>
            <a:r>
              <a:rPr lang="zh-CN" altLang="en-US" dirty="0" smtClean="0">
                <a:solidFill>
                  <a:schemeClr val="bg1"/>
                </a:solidFill>
              </a:rPr>
              <a:t>结合</a:t>
            </a:r>
            <a:r>
              <a:rPr lang="en-US" altLang="zh-CN" dirty="0" smtClean="0">
                <a:solidFill>
                  <a:schemeClr val="bg1"/>
                </a:solidFill>
              </a:rPr>
              <a:t>SLAM</a:t>
            </a:r>
            <a:r>
              <a:rPr lang="zh-CN" altLang="en-US" dirty="0" smtClean="0">
                <a:solidFill>
                  <a:schemeClr val="bg1"/>
                </a:solidFill>
              </a:rPr>
              <a:t>正好能提供大量的数据。</a:t>
            </a:r>
            <a:r>
              <a:rPr lang="en-US" altLang="zh-CN" dirty="0" smtClean="0">
                <a:solidFill>
                  <a:schemeClr val="bg1"/>
                </a:solidFill>
              </a:rPr>
              <a:t>AI</a:t>
            </a:r>
            <a:r>
              <a:rPr lang="zh-CN" altLang="en-US" dirty="0" smtClean="0">
                <a:solidFill>
                  <a:schemeClr val="bg1"/>
                </a:solidFill>
              </a:rPr>
              <a:t>技术帮助我们处理数据，而</a:t>
            </a:r>
            <a:r>
              <a:rPr lang="en-US" altLang="zh-CN" dirty="0" smtClean="0">
                <a:solidFill>
                  <a:schemeClr val="bg1"/>
                </a:solidFill>
              </a:rPr>
              <a:t>AR</a:t>
            </a:r>
            <a:r>
              <a:rPr lang="zh-CN" altLang="en-US" dirty="0" smtClean="0">
                <a:solidFill>
                  <a:schemeClr val="bg1"/>
                </a:solidFill>
              </a:rPr>
              <a:t>最终利用这些数据将更智能的结果展现在用户面前。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2282</TotalTime>
  <Words>1545</Words>
  <Application>Microsoft Office PowerPoint</Application>
  <PresentationFormat>宽屏</PresentationFormat>
  <Paragraphs>102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华康俪金黑W8(P)</vt:lpstr>
      <vt:lpstr>华文细黑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Year</cp:lastModifiedBy>
  <cp:revision>188</cp:revision>
  <dcterms:created xsi:type="dcterms:W3CDTF">2016-04-24T08:41:49Z</dcterms:created>
  <dcterms:modified xsi:type="dcterms:W3CDTF">2017-12-15T12:54:04Z</dcterms:modified>
</cp:coreProperties>
</file>